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24384000" cy="13716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0" roundtripDataSignature="AMtx7mjtTcHqQQxv75nMu1pFDgLiK/fc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B1FCB0-32D5-EB49-8518-A85F5271921D}" v="39" dt="2022-10-27T20:11:46.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5"/>
    <p:restoredTop sz="70476"/>
  </p:normalViewPr>
  <p:slideViewPr>
    <p:cSldViewPr snapToGrid="0">
      <p:cViewPr varScale="1">
        <p:scale>
          <a:sx n="42" d="100"/>
          <a:sy n="42" d="100"/>
        </p:scale>
        <p:origin x="27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50" Type="http://customschemas.google.com/relationships/presentationmetadata" Target="metadata"/><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HarmonyOS Sans" pitchFamily="2" charset="0"/>
            </a:endParaRPr>
          </a:p>
        </p:txBody>
      </p:sp>
      <p:sp>
        <p:nvSpPr>
          <p:cNvPr id="13" name="Google Shape;13;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1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We start the project off by importing all the 3D models needed. This can be done by first dragging and dropping the files directly into the models folder of the Asset Browser and then dropping them into the Scene View.</a:t>
            </a:r>
            <a:endParaRPr dirty="0">
              <a:latin typeface="HarmonyOS Sans" pitchFamily="2" charset="0"/>
            </a:endParaRPr>
          </a:p>
          <a:p>
            <a:pPr marL="342900" lvl="0" indent="-241300" algn="l" rtl="0">
              <a:lnSpc>
                <a:spcPct val="117999"/>
              </a:lnSpc>
              <a:spcBef>
                <a:spcPts val="0"/>
              </a:spcBef>
              <a:spcAft>
                <a:spcPts val="0"/>
              </a:spcAft>
              <a:buSzPts val="1600"/>
              <a:buFont typeface="Arial"/>
              <a:buNone/>
            </a:pPr>
            <a:endParaRPr sz="1600" dirty="0">
              <a:latin typeface="HarmonyOS San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1600" dirty="0">
                <a:latin typeface="HarmonyOS Sans" pitchFamily="2" charset="0"/>
              </a:rPr>
              <a:t>If you need to remove an object from the scene, right-click it from the Scene Outline and selecting the Delete option. It will still be available in the Asset Browser.</a:t>
            </a:r>
            <a:endParaRPr dirty="0">
              <a:latin typeface="HarmonyOS San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p1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Objects transformation can be done from either the Scene or Properties View. Modifications made from the Scene View are best for coarse changes while the Properties View allows for precision changes.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Additionally, the Properties View can be used to change JS component values.</a:t>
            </a:r>
            <a:endParaRPr dirty="0">
              <a:latin typeface="HarmonyOS San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1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Properties View not only allows for changing the values for JS components, but components can also be added to objects from this view as well.</a:t>
            </a:r>
            <a:endParaRPr dirty="0">
              <a:latin typeface="HarmonyOS San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5: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To remove JS components from an object, click the 3-dot icon and select the Delete option.</a:t>
            </a:r>
            <a:endParaRPr dirty="0">
              <a:latin typeface="HarmonyOS San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To change the camera view of the scene, we can zoom using the scroll wheel, pan by right-clicking and dragging, or rotate by holding the middle-mouse button and dragging.</a:t>
            </a:r>
            <a:endParaRPr dirty="0">
              <a:latin typeface="HarmonyOS San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add a new light object, navigate to Scene Outline &gt; right-click root &gt; Add Object &gt; Light. With a light object, we can change its transformation, light intensity, color, and light type in the Properties View. There are 3 different light types available: point, spot, and sun. Each option has different advantages and disadvantages depending on the desired use-case. If you want to illuminate the entire scene, it’s best for performance to use a single sunlight instead of multiple point lights.</a:t>
            </a:r>
            <a:endParaRPr dirty="0">
              <a:latin typeface="HarmonyOS San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1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Some objects in the scene might not cast shadows as expected. To fix this problem, navigate to the Properties View and check for the material name that your object is using. Then navigate to Views &gt; Resources from the top left of the window.</a:t>
            </a:r>
            <a:endParaRPr dirty="0">
              <a:latin typeface="HarmonyOS San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1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Since we know the material name, check which pipeline correlates to the material of your 3D object. Finally go to the Pipelines Tab, select your pipeline, enable </a:t>
            </a:r>
            <a:r>
              <a:rPr lang="en-US" sz="1600" dirty="0" err="1">
                <a:latin typeface="HarmonyOS Sans" pitchFamily="2" charset="0"/>
              </a:rPr>
              <a:t>castShadows</a:t>
            </a:r>
            <a:r>
              <a:rPr lang="en-US" sz="1600" dirty="0">
                <a:latin typeface="HarmonyOS Sans" pitchFamily="2" charset="0"/>
              </a:rPr>
              <a:t>, and disable both the ALPHA + ALPHA_MASKED settings. This should enable casted shadows for your object.</a:t>
            </a:r>
            <a:endParaRPr dirty="0">
              <a:latin typeface="HarmonyOS San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2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Now that we have all the basics of the Wonderland Editor down, we’re going to move into the details of our game demo.</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The </a:t>
            </a:r>
            <a:r>
              <a:rPr lang="en-US" sz="1600" dirty="0">
                <a:solidFill>
                  <a:schemeClr val="dk1"/>
                </a:solidFill>
                <a:latin typeface="Arial"/>
                <a:ea typeface="Arial"/>
                <a:cs typeface="Arial"/>
                <a:sym typeface="Arial"/>
              </a:rPr>
              <a:t>design goal for our game </a:t>
            </a:r>
            <a:r>
              <a:rPr lang="en-US" sz="1600" b="0" dirty="0">
                <a:solidFill>
                  <a:schemeClr val="dk1"/>
                </a:solidFill>
                <a:latin typeface="Arial"/>
                <a:ea typeface="Arial"/>
                <a:cs typeface="Arial"/>
                <a:sym typeface="Arial"/>
              </a:rPr>
              <a:t>was to create an engaging and dynamic experience as a showcase for VR. We decided to make a shooter game as it best fits these requirements.</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The game takes place on a farm that has become overrun with mice. The</a:t>
            </a:r>
            <a:r>
              <a:rPr lang="en-US" sz="1600" dirty="0">
                <a:solidFill>
                  <a:schemeClr val="dk1"/>
                </a:solidFill>
                <a:latin typeface="Arial"/>
                <a:ea typeface="Arial"/>
                <a:cs typeface="Arial"/>
                <a:sym typeface="Arial"/>
              </a:rPr>
              <a:t> objective of the game </a:t>
            </a:r>
            <a:r>
              <a:rPr lang="en-US" sz="1600" b="0" dirty="0">
                <a:solidFill>
                  <a:schemeClr val="dk1"/>
                </a:solidFill>
                <a:latin typeface="Arial"/>
                <a:ea typeface="Arial"/>
                <a:cs typeface="Arial"/>
                <a:sym typeface="Arial"/>
              </a:rPr>
              <a:t>is</a:t>
            </a:r>
            <a:r>
              <a:rPr lang="en-US" sz="1600" dirty="0">
                <a:solidFill>
                  <a:schemeClr val="dk1"/>
                </a:solidFill>
                <a:latin typeface="Arial"/>
                <a:ea typeface="Arial"/>
                <a:cs typeface="Arial"/>
                <a:sym typeface="Arial"/>
              </a:rPr>
              <a:t> </a:t>
            </a:r>
            <a:r>
              <a:rPr lang="en-US" sz="1600" b="0" dirty="0">
                <a:solidFill>
                  <a:schemeClr val="dk1"/>
                </a:solidFill>
                <a:latin typeface="Arial"/>
                <a:ea typeface="Arial"/>
                <a:cs typeface="Arial"/>
                <a:sym typeface="Arial"/>
              </a:rPr>
              <a:t>to do some pest control and save the farm! The player is tasked with moving around the farm and shoot all the mice to win the game.</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Aside from all the 3D assets that need to be imported, we also have to add in JavaScript to define how all the objects interact with each other and build the game logic.</a:t>
            </a:r>
            <a:endParaRPr sz="1600" dirty="0">
              <a:solidFill>
                <a:schemeClr val="dk1"/>
              </a:solidFill>
              <a:latin typeface="HarmonyOS San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1400"/>
              <a:buFont typeface="Helvetica Neue"/>
              <a:buNone/>
            </a:pPr>
            <a:r>
              <a:rPr lang="en-US" sz="1600" u="none" strike="noStrike" cap="none" dirty="0">
                <a:solidFill>
                  <a:schemeClr val="dk1"/>
                </a:solidFill>
                <a:latin typeface="HarmonyOS Sans" pitchFamily="2" charset="0"/>
                <a:sym typeface="Helvetica Neue"/>
              </a:rPr>
              <a:t>Note: This is a 20 minutes code demo presentation.</a:t>
            </a:r>
            <a:endParaRPr sz="2400" dirty="0">
              <a:latin typeface="HarmonyOS Sans" pitchFamily="2" charset="0"/>
            </a:endParaRPr>
          </a:p>
          <a:p>
            <a:pPr marL="0" marR="0" lvl="0" indent="0" algn="l" rtl="0">
              <a:lnSpc>
                <a:spcPct val="117999"/>
              </a:lnSpc>
              <a:spcBef>
                <a:spcPts val="0"/>
              </a:spcBef>
              <a:spcAft>
                <a:spcPts val="0"/>
              </a:spcAft>
              <a:buSzPts val="1400"/>
              <a:buFont typeface="Helvetica Neue"/>
              <a:buNone/>
            </a:pPr>
            <a:endParaRPr sz="1400" dirty="0">
              <a:solidFill>
                <a:schemeClr val="lt2"/>
              </a:solidFill>
              <a:latin typeface="HarmonyOS Sans" pitchFamily="2" charset="0"/>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Let’s dive into the various JavaScript components that our game uses.</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We have an invisible target-spawner object moves around randomly and spawns the mice at set intervals.</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mice are randomly spawned in nearby to the last mouse spawned based on the behavior of the target-spawner object.</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player is able to shoot the mice because of the bullet-spawner component which spawns bullet objects and attaches bullet-physics to each one.</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bullet-physics component controls the trajectory of the bullet and its lifecycle.</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Both the mice and the bullets have collision components configured to detect when they are hit by each other.</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Each bullet also has a score-trigger component which listens for a collision event with a mouse and triggers a score event.</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Additionally we use audio to play sound effects and music.</a:t>
            </a:r>
            <a:endParaRPr dirty="0">
              <a:latin typeface="HarmonyOS San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 name="Google Shape;338;p2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apply JavaScript to our Wonderland project, we need to use a separate code editor like Visual Studio Code to make the actual code changes. The JavaScript defines the behavior of individual objects, such as movement, object spawning, adding or removing components, collision effects, etc.</a:t>
            </a:r>
            <a:endParaRPr dirty="0">
              <a:latin typeface="HarmonyOS Sans" pitchFamily="2" charset="0"/>
            </a:endParaRPr>
          </a:p>
          <a:p>
            <a:pPr marL="295275" lvl="0" indent="-184150" algn="l" rtl="0">
              <a:lnSpc>
                <a:spcPct val="117999"/>
              </a:lnSpc>
              <a:spcBef>
                <a:spcPts val="0"/>
              </a:spcBef>
              <a:spcAft>
                <a:spcPts val="0"/>
              </a:spcAft>
              <a:buSzPts val="1600"/>
              <a:buFont typeface="Arial"/>
              <a:buNone/>
            </a:pPr>
            <a:endParaRPr sz="1600" b="0" dirty="0">
              <a:solidFill>
                <a:srgbClr val="7E7E7E"/>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2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Here we have the Mouse Spawner object. Instead of having all the mice spawn in at the same time, we wanted the spawn locations to be a little bit more random and more fun to the player.</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Because this is just the Mouse Spawner and not the actual mice targets that the player shoots, we don’t want the player to see where this object is. As you can see from the both Scene and Properties View, the Mouse Spawner is rendered invisible because the mesh component is set inactive.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Other than the inactive mesh that affects how the object looks in the game, there are two components for its behavior. These components control how the mice are spawned and how the spawner itself moves around the map: mouse-spawner and spawn-mover.</a:t>
            </a:r>
            <a:endParaRPr dirty="0">
              <a:latin typeface="HarmonyOS San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2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Now we’ll take a look at the JavaScript files for the Mouse Spawner object. Here we have the actual code for the mouse-spawner component.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At the top of the file, we define the global variables that can be accessed by all the other JS files. This can be quite useful, but not recommended for all variables you might use in your project.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Right after the component name declaration, we can define variables here with values that can be changed from the Properties View in the Wonderland Editor. This type of variable declaration is most useful for mesh, material, and animation options.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Init() is the first function called in the component lifecycle. We initialize the rest of the variables here and also initialize the mouse sound effect.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Start() is always called after the </a:t>
            </a:r>
            <a:r>
              <a:rPr lang="en-US" sz="1600" dirty="0" err="1">
                <a:latin typeface="HarmonyOS Sans" pitchFamily="2" charset="0"/>
              </a:rPr>
              <a:t>init</a:t>
            </a:r>
            <a:r>
              <a:rPr lang="en-US" sz="1600" dirty="0">
                <a:latin typeface="HarmonyOS Sans" pitchFamily="2" charset="0"/>
              </a:rPr>
              <a:t>() function has completed. Whether or not you decide to use the start() function is up to you. Here we make the first call to the </a:t>
            </a:r>
            <a:r>
              <a:rPr lang="en-US" sz="1600" dirty="0" err="1">
                <a:latin typeface="HarmonyOS Sans" pitchFamily="2" charset="0"/>
              </a:rPr>
              <a:t>spawnTarget</a:t>
            </a:r>
            <a:r>
              <a:rPr lang="en-US" sz="1600" dirty="0">
                <a:latin typeface="HarmonyOS Sans" pitchFamily="2" charset="0"/>
              </a:rPr>
              <a:t>() function which spawns the first mouse at the beginning of the game.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update() function is called for every frame update. For example, 60 frames per second means that update() is called 60 times per second. In general, it makes sense to update the position of moving objects, listen for collision events, time-sensitive events, and put anything that relies on time here. For the mouse-spawner, we check the time elapsed and spawn the mice at set intervals until the maximum number of mice is reached.</a:t>
            </a:r>
            <a:endParaRPr dirty="0">
              <a:latin typeface="HarmonyOS Sans" pitchFamily="2"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5: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 the </a:t>
            </a:r>
            <a:r>
              <a:rPr lang="en-US" sz="1600" dirty="0" err="1">
                <a:latin typeface="HarmonyOS Sans" pitchFamily="2" charset="0"/>
              </a:rPr>
              <a:t>spawnTarget</a:t>
            </a:r>
            <a:r>
              <a:rPr lang="en-US" sz="1600" dirty="0">
                <a:latin typeface="HarmonyOS Sans" pitchFamily="2" charset="0"/>
              </a:rPr>
              <a:t>() function we create a new object, set it’s position relative to the current spawner location, and set its size. Then we add the mesh, spawn-mover, collision, and score-trigger components. For a final touch, we play the mouse sound effect as a cue to the player that a new mouse has spawned in.</a:t>
            </a:r>
            <a:endParaRPr dirty="0">
              <a:latin typeface="HarmonyOS Sans" pitchFamily="2"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2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bullet-spawner component is attached to the controller and listens for input from the trigger and acts as the fire control for new bullet objects. Moving forward, we’re just going to focus on the more significant portions of the code.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err="1">
                <a:latin typeface="HarmonyOS Sans" pitchFamily="2" charset="0"/>
              </a:rPr>
              <a:t>onTouchDown</a:t>
            </a:r>
            <a:r>
              <a:rPr lang="en-US" sz="1600" dirty="0">
                <a:latin typeface="HarmonyOS Sans" pitchFamily="2" charset="0"/>
              </a:rPr>
              <a:t>() is called when the controller trigger is depressed. The </a:t>
            </a:r>
            <a:r>
              <a:rPr lang="en-US" sz="1600" dirty="0" err="1">
                <a:latin typeface="HarmonyOS Sans" pitchFamily="2" charset="0"/>
              </a:rPr>
              <a:t>onActivate</a:t>
            </a:r>
            <a:r>
              <a:rPr lang="en-US" sz="1600" dirty="0">
                <a:latin typeface="HarmonyOS Sans" pitchFamily="2" charset="0"/>
              </a:rPr>
              <a:t>() and </a:t>
            </a:r>
            <a:r>
              <a:rPr lang="en-US" sz="1600" dirty="0" err="1">
                <a:latin typeface="HarmonyOS Sans" pitchFamily="2" charset="0"/>
              </a:rPr>
              <a:t>xrSessionStart</a:t>
            </a:r>
            <a:r>
              <a:rPr lang="en-US" sz="1600" dirty="0">
                <a:latin typeface="HarmonyOS Sans" pitchFamily="2" charset="0"/>
              </a:rPr>
              <a:t>() functions are used to bind the </a:t>
            </a:r>
            <a:r>
              <a:rPr lang="en-US" sz="1600" dirty="0" err="1">
                <a:latin typeface="HarmonyOS Sans" pitchFamily="2" charset="0"/>
              </a:rPr>
              <a:t>selectstart</a:t>
            </a:r>
            <a:r>
              <a:rPr lang="en-US" sz="1600" dirty="0">
                <a:latin typeface="HarmonyOS Sans" pitchFamily="2" charset="0"/>
              </a:rPr>
              <a:t> events to </a:t>
            </a:r>
            <a:r>
              <a:rPr lang="en-US" sz="1600" dirty="0" err="1">
                <a:latin typeface="HarmonyOS Sans" pitchFamily="2" charset="0"/>
              </a:rPr>
              <a:t>onTouchDown</a:t>
            </a:r>
            <a:r>
              <a:rPr lang="en-US" sz="1600" dirty="0">
                <a:latin typeface="HarmonyOS Sans" pitchFamily="2" charset="0"/>
              </a:rPr>
              <a:t>() before everything else loads.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control the player’s rate of fire, we do a check for the time since the last shot occurred. If enough time has passed, we get the forward vector of the controller’s cursor to determine the direction that the bullet should travel in and pass it into the launch() function.</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provide better haptic feedback to the player, pulse() is used to vibrate the controller on every shot.</a:t>
            </a:r>
            <a:endParaRPr dirty="0">
              <a:latin typeface="HarmonyOS Sans" pitchFamily="2"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2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Launch() does a few checks before calling </a:t>
            </a:r>
            <a:r>
              <a:rPr lang="en-US" sz="1600" dirty="0" err="1">
                <a:latin typeface="HarmonyOS Sans" pitchFamily="2" charset="0"/>
              </a:rPr>
              <a:t>spawnBullet</a:t>
            </a:r>
            <a:r>
              <a:rPr lang="en-US" sz="1600" dirty="0">
                <a:latin typeface="HarmonyOS Sans" pitchFamily="2" charset="0"/>
              </a:rPr>
              <a: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err="1">
                <a:latin typeface="HarmonyOS Sans" pitchFamily="2" charset="0"/>
              </a:rPr>
              <a:t>spawnBullet</a:t>
            </a:r>
            <a:r>
              <a:rPr lang="en-US" sz="1600" dirty="0">
                <a:latin typeface="HarmonyOS Sans" pitchFamily="2" charset="0"/>
              </a:rPr>
              <a:t>() adds a new object for the bullet, sizes it to the correct scale, and adds the mesh, collision, and bullet-physics components.</a:t>
            </a:r>
            <a:endParaRPr dirty="0">
              <a:latin typeface="HarmonyOS Sans" pitchFamily="2"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2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Control of the bullet trajectory is done in just a few lines in bullet-physics. Most of the work in bullet-physics is done in the update() function since we expect the ball to be in constant motion.</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the bullet hit the floor, we deactivate the object to preserve performance.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the bullet travels too far from the player beyond the load distance, we also deactivate it.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Otherwise, the bullet continues traveling on a straight path from where it was shot at a constant speed.</a:t>
            </a:r>
            <a:endParaRPr dirty="0">
              <a:latin typeface="HarmonyOS Sans" pitchFamily="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2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Each bullet has a score-trigger component attached to it which detects if it has collided with a mouse while the bullet is still active.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Inside of </a:t>
            </a:r>
            <a:r>
              <a:rPr lang="en-US" sz="1600" dirty="0" err="1">
                <a:latin typeface="HarmonyOS Sans" pitchFamily="2" charset="0"/>
              </a:rPr>
              <a:t>init</a:t>
            </a:r>
            <a:r>
              <a:rPr lang="en-US" sz="1600" dirty="0">
                <a:latin typeface="HarmonyOS Sans" pitchFamily="2" charset="0"/>
              </a:rPr>
              <a:t>(), we load the audio sound effects and play them later.</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We want the score trigger to check for collisions whenever the bullet updates its position, therefore we also do the checks for score-trigger inside of update().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a collision is detected we trigger the confetti particles, destroy the mouse object, update the score message, and play a hit sound effect.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all the mice have been eliminated, the score message changes to show a win, the background music and mouse sound effects stop, and the win music plays.</a:t>
            </a:r>
            <a:endParaRPr dirty="0">
              <a:latin typeface="HarmonyOS Sans"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3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solidFill>
                  <a:schemeClr val="dk1"/>
                </a:solidFill>
                <a:latin typeface="HarmonyOS Sans" pitchFamily="2" charset="0"/>
              </a:rPr>
              <a:t>All the background sound effects and music are implemented in </a:t>
            </a:r>
            <a:r>
              <a:rPr lang="en-US" sz="1600" dirty="0" err="1">
                <a:solidFill>
                  <a:schemeClr val="dk1"/>
                </a:solidFill>
                <a:latin typeface="HarmonyOS Sans" pitchFamily="2" charset="0"/>
              </a:rPr>
              <a:t>bg</a:t>
            </a:r>
            <a:r>
              <a:rPr lang="en-US" sz="1600" dirty="0">
                <a:solidFill>
                  <a:schemeClr val="dk1"/>
                </a:solidFill>
                <a:latin typeface="HarmonyOS Sans" pitchFamily="2" charset="0"/>
              </a:rPr>
              <a:t>-music which is attached to the player object. This means that the audio volume from these sources stays constant no matter where the player moves.</a:t>
            </a:r>
            <a:endParaRPr dirty="0">
              <a:solidFill>
                <a:schemeClr val="dk1"/>
              </a:solidFill>
              <a:latin typeface="HarmonyOS Sans" pitchFamily="2" charset="0"/>
            </a:endParaRPr>
          </a:p>
          <a:p>
            <a:pPr marL="9525" marR="0"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As you can see, initializing and playing sounds is quite simple and takes only 2 lines of code per audio source.</a:t>
            </a:r>
            <a:endParaRPr dirty="0">
              <a:solidFill>
                <a:schemeClr val="dk1"/>
              </a:solidFill>
              <a:latin typeface="HarmonyOS Sans" pitchFamily="2" charset="0"/>
            </a:endParaRPr>
          </a:p>
          <a:p>
            <a:pPr marL="9525" marR="0"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If other JS components need access to this audio, it just need to be declared as a global variable instead of a local one.</a:t>
            </a: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endParaRPr sz="160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dirty="0">
                <a:solidFill>
                  <a:schemeClr val="dk1"/>
                </a:solidFill>
                <a:latin typeface="Arial"/>
                <a:ea typeface="Arial"/>
                <a:cs typeface="Arial"/>
                <a:sym typeface="Arial"/>
              </a:rPr>
              <a:t>With that, we have covered the code development.</a:t>
            </a:r>
            <a:endParaRPr sz="1600"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 name="Google Shape;35;p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r>
              <a:rPr lang="en-US" sz="1600" dirty="0">
                <a:solidFill>
                  <a:schemeClr val="dk1"/>
                </a:solidFill>
                <a:latin typeface="HarmonyOS Sans" pitchFamily="2" charset="0"/>
              </a:rPr>
              <a:t>Hello everyone! My name is Wei Chung from </a:t>
            </a:r>
            <a:r>
              <a:rPr lang="en-US" sz="1600" dirty="0" err="1">
                <a:solidFill>
                  <a:schemeClr val="dk1"/>
                </a:solidFill>
                <a:latin typeface="HarmonyOS Sans" pitchFamily="2" charset="0"/>
              </a:rPr>
              <a:t>Futurewei</a:t>
            </a:r>
            <a:r>
              <a:rPr lang="en-US" sz="1600" dirty="0">
                <a:solidFill>
                  <a:schemeClr val="dk1"/>
                </a:solidFill>
                <a:latin typeface="HarmonyOS Sans" pitchFamily="2" charset="0"/>
              </a:rPr>
              <a:t> Technologies. </a:t>
            </a:r>
            <a:endParaRPr sz="1600" dirty="0">
              <a:solidFill>
                <a:schemeClr val="dk1"/>
              </a:solidFill>
              <a:latin typeface="HarmonyOS Sans" pitchFamily="2" charset="0"/>
            </a:endParaRPr>
          </a:p>
          <a:p>
            <a:pPr marL="0" lvl="0" indent="0" algn="l" rtl="0">
              <a:lnSpc>
                <a:spcPct val="117999"/>
              </a:lnSpc>
              <a:spcBef>
                <a:spcPts val="0"/>
              </a:spcBef>
              <a:spcAft>
                <a:spcPts val="0"/>
              </a:spcAft>
              <a:buSzPts val="2200"/>
              <a:buFont typeface="Helvetica Neue"/>
              <a:buNone/>
            </a:pPr>
            <a:endParaRPr sz="1600" dirty="0">
              <a:latin typeface="HarmonyOS Sans" pitchFamily="2" charset="0"/>
            </a:endParaRPr>
          </a:p>
          <a:p>
            <a:pPr marL="0" lvl="0" indent="0" algn="l" rtl="0">
              <a:lnSpc>
                <a:spcPct val="117999"/>
              </a:lnSpc>
              <a:spcBef>
                <a:spcPts val="0"/>
              </a:spcBef>
              <a:spcAft>
                <a:spcPts val="0"/>
              </a:spcAft>
              <a:buSzPts val="2200"/>
              <a:buFont typeface="Helvetica Neue"/>
              <a:buNone/>
            </a:pPr>
            <a:r>
              <a:rPr lang="en-US" sz="1600" dirty="0">
                <a:latin typeface="HarmonyOS Sans" pitchFamily="2" charset="0"/>
              </a:rPr>
              <a:t>Today we’re going to go over what the Wonderland Engine is, its main features, and how to build your own VR experience using the Wonderland Engine. From this video, you will learn:</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setup your development environment.</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The different parts of the Wonderland Editor UI</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Getting started with a new VR project and adding in objects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Applying JavaScript components to your objects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change the camera view, the scene lighting, and enabling casted shadows.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Then we’ll get into the design goals of our specific demo and its JavaScript game components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debug a game from the Huawei VR glass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And lastly, rendering support for Simplified Chinese characters</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p3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1600" dirty="0">
                <a:latin typeface="HarmonyOS Sans" pitchFamily="2" charset="0"/>
              </a:rPr>
              <a:t>Thanks Bryant! Before we wrap up this video, let’s look at some extra features and debug.</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a:p>
            <a:pPr marL="0" lvl="0" indent="0" algn="l" rtl="0">
              <a:lnSpc>
                <a:spcPct val="117999"/>
              </a:lnSpc>
              <a:spcBef>
                <a:spcPts val="0"/>
              </a:spcBef>
              <a:spcAft>
                <a:spcPts val="0"/>
              </a:spcAft>
              <a:buNone/>
            </a:pPr>
            <a:r>
              <a:rPr lang="en-US" sz="1600" dirty="0">
                <a:latin typeface="HarmonyOS Sans" pitchFamily="2" charset="0"/>
              </a:rPr>
              <a:t>The Wonderland Engine supports rendering of simplified Chinese characters. You can incorporate Simplified Chinese fonts into your project by following the tutorial found on the Wonderland Engine website.</a:t>
            </a:r>
            <a:endParaRPr dirty="0">
              <a:latin typeface="HarmonyOS Sans" pitchFamily="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3" name="Google Shape;503;p3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000"/>
              <a:buFont typeface="Helvetica Neue"/>
              <a:buNone/>
            </a:pPr>
            <a:r>
              <a:rPr lang="en-US" sz="1600" dirty="0">
                <a:latin typeface="HarmonyOS Sans" pitchFamily="2" charset="0"/>
              </a:rPr>
              <a:t>When using the Huawei VR Glass, it is not possible to connect the phone via USB and debug the Wonderland game while it’s running on the device. This is because there is no available USB port on the phone, as it is taken up by the VR Glass.</a:t>
            </a:r>
            <a:endParaRPr sz="1600" dirty="0">
              <a:latin typeface="HarmonyOS Sans" pitchFamily="2" charset="0"/>
            </a:endParaRPr>
          </a:p>
          <a:p>
            <a:pPr marL="0" marR="0" lvl="0" indent="0" algn="l" rtl="0">
              <a:lnSpc>
                <a:spcPct val="117999"/>
              </a:lnSpc>
              <a:spcBef>
                <a:spcPts val="0"/>
              </a:spcBef>
              <a:spcAft>
                <a:spcPts val="0"/>
              </a:spcAft>
              <a:buSzPts val="2000"/>
              <a:buFont typeface="Helvetica Neue"/>
              <a:buNone/>
            </a:pPr>
            <a:endParaRPr sz="1600" dirty="0">
              <a:latin typeface="HarmonyOS Sans" pitchFamily="2" charset="0"/>
            </a:endParaRPr>
          </a:p>
          <a:p>
            <a:pPr marL="0" marR="0" lvl="0" indent="0" algn="l" rtl="0">
              <a:lnSpc>
                <a:spcPct val="117999"/>
              </a:lnSpc>
              <a:spcBef>
                <a:spcPts val="0"/>
              </a:spcBef>
              <a:spcAft>
                <a:spcPts val="0"/>
              </a:spcAft>
              <a:buSzPts val="2000"/>
              <a:buFont typeface="Helvetica Neue"/>
              <a:buNone/>
            </a:pPr>
            <a:r>
              <a:rPr lang="en-US" sz="1600" dirty="0">
                <a:latin typeface="HarmonyOS Sans" pitchFamily="2" charset="0"/>
              </a:rPr>
              <a:t>Instead, we have to use ADB over Wi-Fi to connect to the Huawei phone. This can be done by enabling ADB over Wi-Fi on the Huawei phone, configuring the SSL server on the Wonderland Editor, and using localhost port 8081 instead of localhost port 8080 to connect to the Wonderland local server. You can follow the guide to set up your development environment.</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3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That concludes our presentation on the Wonderland Engine demo. Here are the links for the free and complete game source code, the Wonderland Engine itself, the </a:t>
            </a:r>
            <a:r>
              <a:rPr lang="en-US" sz="1600" dirty="0" err="1">
                <a:latin typeface="HarmonyOS Sans" pitchFamily="2" charset="0"/>
              </a:rPr>
              <a:t>Wolvic</a:t>
            </a:r>
            <a:r>
              <a:rPr lang="en-US" sz="1600" dirty="0">
                <a:latin typeface="HarmonyOS Sans" pitchFamily="2" charset="0"/>
              </a:rPr>
              <a:t> VR Browser, and the our website running a live instance of the game. Thank you!</a:t>
            </a:r>
            <a:endParaRPr dirty="0">
              <a:latin typeface="HarmonyOS Sans" pitchFamily="2"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p3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sz="1400" dirty="0">
              <a:latin typeface="HarmonyOS Sans" pitchFamily="2" charset="0"/>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p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The Wonderland Engine is a development platform for web-based graphics applications, specifically for VR and AR.</a:t>
            </a:r>
            <a:endParaRPr sz="1600" dirty="0">
              <a:solidFill>
                <a:schemeClr val="dk1"/>
              </a:solidFill>
              <a:latin typeface="HarmonyOS Sans" pitchFamily="2" charset="0"/>
            </a:endParaRPr>
          </a:p>
          <a:p>
            <a:pPr marL="9525" lvl="0" indent="0" algn="l" rtl="0">
              <a:lnSpc>
                <a:spcPct val="117999"/>
              </a:lnSpc>
              <a:spcBef>
                <a:spcPts val="0"/>
              </a:spcBef>
              <a:spcAft>
                <a:spcPts val="0"/>
              </a:spcAft>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It comes with an accessible 3D editor application, the Wonderland Editor, and an efficient </a:t>
            </a:r>
            <a:r>
              <a:rPr lang="en-US" sz="1600" dirty="0" err="1">
                <a:solidFill>
                  <a:schemeClr val="dk1"/>
                </a:solidFill>
                <a:latin typeface="Arial"/>
                <a:ea typeface="Arial"/>
                <a:cs typeface="Arial"/>
                <a:sym typeface="Arial"/>
              </a:rPr>
              <a:t>WebAssembly</a:t>
            </a:r>
            <a:r>
              <a:rPr lang="en-US" sz="1600" dirty="0">
                <a:solidFill>
                  <a:schemeClr val="dk1"/>
                </a:solidFill>
                <a:latin typeface="Arial"/>
                <a:ea typeface="Arial"/>
                <a:cs typeface="Arial"/>
                <a:sym typeface="Arial"/>
              </a:rPr>
              <a:t> runtime that runs in the browser.</a:t>
            </a:r>
            <a:endParaRPr sz="1600" dirty="0">
              <a:solidFill>
                <a:schemeClr val="dk1"/>
              </a:solidFill>
              <a:latin typeface="HarmonyOS Sans" pitchFamily="2" charset="0"/>
            </a:endParaRPr>
          </a:p>
          <a:p>
            <a:pPr marL="9525" lvl="0" indent="0" algn="l" rtl="0">
              <a:lnSpc>
                <a:spcPct val="117999"/>
              </a:lnSpc>
              <a:spcBef>
                <a:spcPts val="0"/>
              </a:spcBef>
              <a:spcAft>
                <a:spcPts val="0"/>
              </a:spcAft>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The Wonderland Engine enables you to easily build highly performant VR and AR applications for the web.</a:t>
            </a:r>
            <a:endParaRPr dirty="0">
              <a:latin typeface="HarmonyOS Sans" pitchFamily="2" charset="0"/>
            </a:endParaRPr>
          </a:p>
          <a:p>
            <a:pPr marL="9525" lvl="0" indent="0" algn="l" rtl="0">
              <a:lnSpc>
                <a:spcPct val="117999"/>
              </a:lnSpc>
              <a:spcBef>
                <a:spcPts val="0"/>
              </a:spcBef>
              <a:spcAft>
                <a:spcPts val="0"/>
              </a:spcAft>
              <a:buNone/>
            </a:pPr>
            <a:endParaRPr sz="2000" dirty="0">
              <a:solidFill>
                <a:srgbClr val="7E7E7E"/>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p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Clr>
                <a:schemeClr val="dk1"/>
              </a:buClr>
              <a:buSzPts val="1100"/>
              <a:buFont typeface="Arial"/>
              <a:buNone/>
            </a:pPr>
            <a:r>
              <a:rPr lang="en-US" sz="1600" dirty="0">
                <a:latin typeface="HarmonyOS Sans" pitchFamily="2" charset="0"/>
              </a:rPr>
              <a:t>Before we can begin creating a new Wonderland project, please use the QR code or URL to create an account, download and install Wonderland Engine.</a:t>
            </a:r>
            <a:endParaRPr sz="1600" dirty="0">
              <a:latin typeface="HarmonyOS Sans" pitchFamily="2" charset="0"/>
            </a:endParaRPr>
          </a:p>
          <a:p>
            <a:pPr marL="0" marR="0" lvl="0" indent="0" algn="l" rtl="0">
              <a:lnSpc>
                <a:spcPct val="117999"/>
              </a:lnSpc>
              <a:spcBef>
                <a:spcPts val="0"/>
              </a:spcBef>
              <a:spcAft>
                <a:spcPts val="0"/>
              </a:spcAft>
              <a:buSzPts val="1600"/>
              <a:buFont typeface="Arial"/>
              <a:buNone/>
            </a:pPr>
            <a:endParaRPr sz="1600" dirty="0">
              <a:latin typeface="HarmonyOS San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p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100"/>
              <a:buFont typeface="Arial"/>
              <a:buNone/>
            </a:pPr>
            <a:r>
              <a:rPr lang="en-US" sz="1600" dirty="0">
                <a:latin typeface="HarmonyOS Sans" pitchFamily="2" charset="0"/>
              </a:rPr>
              <a:t>The Wonderland Editor is only for making changes to the 3D environment. A separate code editor is needed to edit the JavaScript files, and we recommend using Visual Studio Code for this, you can follow the </a:t>
            </a:r>
            <a:r>
              <a:rPr lang="en-US" sz="1600" dirty="0" err="1">
                <a:latin typeface="HarmonyOS Sans" pitchFamily="2" charset="0"/>
              </a:rPr>
              <a:t>QRCode</a:t>
            </a:r>
            <a:r>
              <a:rPr lang="en-US" sz="1600" dirty="0">
                <a:latin typeface="HarmonyOS Sans" pitchFamily="2" charset="0"/>
              </a:rPr>
              <a:t> or URL to download it.</a:t>
            </a:r>
            <a:endParaRPr sz="1600" dirty="0">
              <a:latin typeface="HarmonyOS San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sz="1500" dirty="0">
                <a:latin typeface="HarmonyOS Sans" pitchFamily="2" charset="0"/>
              </a:rPr>
              <a:t>In addition to a code editor, you’re going to need a full VR Browser app to run the game on your Huawei phone. The </a:t>
            </a:r>
            <a:r>
              <a:rPr lang="en-US" sz="1500" dirty="0" err="1">
                <a:latin typeface="HarmonyOS Sans" pitchFamily="2" charset="0"/>
              </a:rPr>
              <a:t>Wolvic</a:t>
            </a:r>
            <a:r>
              <a:rPr lang="en-US" sz="1500" dirty="0">
                <a:latin typeface="HarmonyOS Sans" pitchFamily="2" charset="0"/>
              </a:rPr>
              <a:t> VR Browser is the only VR-capable browser created for the Huawei VR Glass. Please download </a:t>
            </a:r>
            <a:r>
              <a:rPr lang="en-US" sz="1500" dirty="0" err="1">
                <a:latin typeface="HarmonyOS Sans" pitchFamily="2" charset="0"/>
              </a:rPr>
              <a:t>Wolvic</a:t>
            </a:r>
            <a:r>
              <a:rPr lang="en-US" sz="1500" dirty="0">
                <a:latin typeface="HarmonyOS Sans" pitchFamily="2" charset="0"/>
              </a:rPr>
              <a:t> VR Browser 6DoF version from </a:t>
            </a:r>
            <a:r>
              <a:rPr lang="en-US" sz="1500" dirty="0" err="1">
                <a:latin typeface="HarmonyOS Sans" pitchFamily="2" charset="0"/>
              </a:rPr>
              <a:t>wolvic.com</a:t>
            </a:r>
            <a:r>
              <a:rPr lang="en-US" sz="1500" dirty="0">
                <a:latin typeface="HarmonyOS Sans" pitchFamily="2" charset="0"/>
              </a:rPr>
              <a:t>/dl.</a:t>
            </a:r>
            <a:endParaRPr sz="1500" dirty="0">
              <a:latin typeface="HarmonyOS Sans" pitchFamily="2" charset="0"/>
            </a:endParaRPr>
          </a:p>
          <a:p>
            <a:pPr marL="0" lvl="0" indent="0" algn="l" rtl="0">
              <a:lnSpc>
                <a:spcPct val="117999"/>
              </a:lnSpc>
              <a:spcBef>
                <a:spcPts val="0"/>
              </a:spcBef>
              <a:spcAft>
                <a:spcPts val="0"/>
              </a:spcAft>
              <a:buClr>
                <a:schemeClr val="dk1"/>
              </a:buClr>
              <a:buSzPts val="1100"/>
              <a:buFont typeface="Arial"/>
              <a:buNone/>
            </a:pPr>
            <a:endParaRPr sz="1500" dirty="0">
              <a:latin typeface="HarmonyOS Sans" pitchFamily="2" charset="0"/>
            </a:endParaRPr>
          </a:p>
          <a:p>
            <a:pPr marL="0" lvl="0" indent="0" algn="l" rtl="0">
              <a:lnSpc>
                <a:spcPct val="117999"/>
              </a:lnSpc>
              <a:spcBef>
                <a:spcPts val="0"/>
              </a:spcBef>
              <a:spcAft>
                <a:spcPts val="0"/>
              </a:spcAft>
              <a:buSzPts val="1100"/>
              <a:buNone/>
            </a:pPr>
            <a:r>
              <a:rPr lang="en-US" sz="1500" dirty="0">
                <a:latin typeface="HarmonyOS Sans" pitchFamily="2" charset="0"/>
              </a:rPr>
              <a:t>Before moving onto the next step, let me introduce you to Bryant, and he will explain the code development.</a:t>
            </a:r>
            <a:endParaRPr sz="1500" dirty="0">
              <a:latin typeface="HarmonyOS San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Clr>
                <a:srgbClr val="7E7E7E"/>
              </a:buClr>
              <a:buSzPts val="1600"/>
              <a:buFont typeface="Arial"/>
              <a:buNone/>
            </a:pPr>
            <a:r>
              <a:rPr lang="en-US" sz="1600" dirty="0">
                <a:solidFill>
                  <a:schemeClr val="dk1"/>
                </a:solidFill>
                <a:latin typeface="Arial"/>
                <a:ea typeface="Arial"/>
                <a:cs typeface="Arial"/>
                <a:sym typeface="Arial"/>
              </a:rPr>
              <a:t>Hello everyone, I’m Bryant from </a:t>
            </a:r>
            <a:r>
              <a:rPr lang="en-US" sz="1600" dirty="0" err="1">
                <a:solidFill>
                  <a:schemeClr val="dk1"/>
                </a:solidFill>
                <a:latin typeface="Arial"/>
                <a:ea typeface="Arial"/>
                <a:cs typeface="Arial"/>
                <a:sym typeface="Arial"/>
              </a:rPr>
              <a:t>Futurewei</a:t>
            </a:r>
            <a:r>
              <a:rPr lang="en-US" sz="1600" dirty="0">
                <a:solidFill>
                  <a:schemeClr val="dk1"/>
                </a:solidFill>
                <a:latin typeface="Arial"/>
                <a:ea typeface="Arial"/>
                <a:cs typeface="Arial"/>
                <a:sym typeface="Arial"/>
              </a:rPr>
              <a:t> Technologies.</a:t>
            </a: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Here’s what the layout of the Wonderland Editor looks like, which is similar to a streamlined 3D model editor.</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Scene View displays a preview of the 3D environment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All objects can be viewed and managed from the Scene Outline.</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Asset Browser allows for drag-and-drop importation of assets into the project.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Individual object properties can be changed from the Properties View.</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console can be viewed from the bottom right f</a:t>
            </a:r>
            <a:r>
              <a:rPr lang="en-US" sz="1600" dirty="0">
                <a:solidFill>
                  <a:schemeClr val="dk1"/>
                </a:solidFill>
                <a:latin typeface="Arial"/>
                <a:ea typeface="Arial"/>
                <a:cs typeface="Arial"/>
                <a:sym typeface="Arial"/>
              </a:rPr>
              <a:t>or debugging</a:t>
            </a:r>
            <a:r>
              <a:rPr lang="en-US" sz="1600" b="0" dirty="0">
                <a:solidFill>
                  <a:schemeClr val="dk1"/>
                </a:solidFill>
                <a:latin typeface="Arial"/>
                <a:ea typeface="Arial"/>
                <a:cs typeface="Arial"/>
                <a:sym typeface="Arial"/>
              </a:rPr>
              <a: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You can package and start your game server from the top center of the window.</a:t>
            </a:r>
            <a:endParaRPr dirty="0">
              <a:solidFill>
                <a:schemeClr val="dk1"/>
              </a:solidFill>
              <a:latin typeface="HarmonyOS Sans" pitchFamily="2" charset="0"/>
            </a:endParaRPr>
          </a:p>
          <a:p>
            <a:pPr marL="295275" lvl="0" indent="-184150" algn="l" rtl="0">
              <a:lnSpc>
                <a:spcPct val="117999"/>
              </a:lnSpc>
              <a:spcBef>
                <a:spcPts val="0"/>
              </a:spcBef>
              <a:spcAft>
                <a:spcPts val="0"/>
              </a:spcAft>
              <a:buSzPts val="1600"/>
              <a:buFont typeface="Arial"/>
              <a:buNone/>
            </a:pPr>
            <a:endParaRPr sz="1600" b="0" dirty="0">
              <a:solidFill>
                <a:srgbClr val="7E7E7E"/>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p1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Now that we’ve got all the tools installed and our environment setup, let’s create a new Wonderland project.</a:t>
            </a:r>
            <a:endParaRPr dirty="0">
              <a:solidFill>
                <a:schemeClr val="dk1"/>
              </a:solidFill>
              <a:latin typeface="HarmonyOS Sans" pitchFamily="2" charset="0"/>
            </a:endParaRPr>
          </a:p>
          <a:p>
            <a:pPr marL="9525"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From the welcome screen select New &gt; VR template &gt; create to open up a new project.</a:t>
            </a:r>
            <a:endParaRPr dirty="0">
              <a:solidFill>
                <a:schemeClr val="dk1"/>
              </a:solidFill>
              <a:latin typeface="HarmonyOS San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hite" type="tx">
  <p:cSld name="TITLE_AND_BODY">
    <p:bg>
      <p:bgPr>
        <a:solidFill>
          <a:srgbClr val="000000"/>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sldNum" idx="12"/>
          </p:nvPr>
        </p:nvSpPr>
        <p:spPr>
          <a:xfrm>
            <a:off x="11954103" y="13073062"/>
            <a:ext cx="466269" cy="821353"/>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200"/>
              <a:buFont typeface="Helvetica Neue Light"/>
              <a:buNone/>
              <a:defRPr sz="2200" b="0" i="0">
                <a:latin typeface="HarmonyOS Sans Light" pitchFamily="2" charset="0"/>
                <a:ea typeface="Helvetica Neue Light"/>
                <a:cs typeface="HarmonyOS Sans Light" pitchFamily="2" charset="0"/>
                <a:sym typeface="Helvetica Neue Light"/>
              </a:defRPr>
            </a:lvl1pPr>
            <a:lvl2pPr marL="0" lvl="1"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4387453" y="357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9pPr>
          </a:lstStyle>
          <a:p>
            <a:endParaRPr dirty="0"/>
          </a:p>
        </p:txBody>
      </p:sp>
      <p:sp>
        <p:nvSpPr>
          <p:cNvPr id="7" name="Google Shape;7;p35"/>
          <p:cNvSpPr txBox="1">
            <a:spLocks noGrp="1"/>
          </p:cNvSpPr>
          <p:nvPr>
            <p:ph type="body" idx="1"/>
          </p:nvPr>
        </p:nvSpPr>
        <p:spPr>
          <a:xfrm>
            <a:off x="4387453" y="3643312"/>
            <a:ext cx="15609094" cy="8840392"/>
          </a:xfrm>
          <a:prstGeom prst="rect">
            <a:avLst/>
          </a:prstGeom>
          <a:noFill/>
          <a:ln>
            <a:noFill/>
          </a:ln>
        </p:spPr>
        <p:txBody>
          <a:bodyPr spcFirstLastPara="1" wrap="square" lIns="71425" tIns="71425" rIns="71425" bIns="71425" anchor="ctr" anchorCtr="0">
            <a:normAutofit/>
          </a:bodyPr>
          <a:lstStyle>
            <a:lvl1pPr marL="457200" marR="0" lvl="0"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L="914400" marR="0" lvl="1"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L="1371600" marR="0" lvl="2"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L="1828800" marR="0" lvl="3"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L="2286000" marR="0" lvl="4"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L="2743200" marR="0" lvl="5"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L="3200400" marR="0" lvl="6"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L="3657600" marR="0" lvl="7"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L="4114800" marR="0" lvl="8"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dirty="0"/>
          </a:p>
        </p:txBody>
      </p:sp>
      <p:sp>
        <p:nvSpPr>
          <p:cNvPr id="8" name="Google Shape;8;p35"/>
          <p:cNvSpPr txBox="1">
            <a:spLocks noGrp="1"/>
          </p:cNvSpPr>
          <p:nvPr>
            <p:ph type="sldNum" idx="12"/>
          </p:nvPr>
        </p:nvSpPr>
        <p:spPr>
          <a:xfrm>
            <a:off x="11954103" y="13073062"/>
            <a:ext cx="466269" cy="821353"/>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armonyOS Sans Light" pitchFamily="2" charset="0"/>
                <a:ea typeface="Helvetica Neue Light"/>
                <a:cs typeface="HarmonyOS Sans Light" pitchFamily="2" charset="0"/>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5.png"/><Relationship Id="rId7"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9.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onderlandengine.com/tutorials/rendering-simplified-chinese-characters/"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localhost:8081/index.html" TargetMode="External"/><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hyperlink" Target="https://github.com/bryantvu/Wonderland-Demo" TargetMode="External"/><Relationship Id="rId12" Type="http://schemas.openxmlformats.org/officeDocument/2006/relationships/image" Target="../media/image11.png"/><Relationship Id="rId2" Type="http://schemas.openxmlformats.org/officeDocument/2006/relationships/notesSlide" Target="../notesSlides/notesSlide32.xml"/><Relationship Id="rId16"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9.jpg"/><Relationship Id="rId11" Type="http://schemas.openxmlformats.org/officeDocument/2006/relationships/image" Target="../media/image62.png"/><Relationship Id="rId5" Type="http://schemas.openxmlformats.org/officeDocument/2006/relationships/image" Target="../media/image7.png"/><Relationship Id="rId15" Type="http://schemas.openxmlformats.org/officeDocument/2006/relationships/image" Target="../media/image63.png"/><Relationship Id="rId10" Type="http://schemas.openxmlformats.org/officeDocument/2006/relationships/hyperlink" Target="https://exposexr.com/" TargetMode="External"/><Relationship Id="rId4" Type="http://schemas.openxmlformats.org/officeDocument/2006/relationships/image" Target="../media/image6.png"/><Relationship Id="rId9" Type="http://schemas.openxmlformats.org/officeDocument/2006/relationships/image" Target="../media/image61.png"/><Relationship Id="rId14" Type="http://schemas.openxmlformats.org/officeDocument/2006/relationships/hyperlink" Target="https://wonderlandengine.com/downloads/"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hyperlink" Target="https://wonderlandengine.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onderlandengine.com/account/" TargetMode="External"/><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pic>
        <p:nvPicPr>
          <p:cNvPr id="15" name="Google Shape;15;p1" descr="cover black.png"/>
          <p:cNvPicPr preferRelativeResize="0"/>
          <p:nvPr/>
        </p:nvPicPr>
        <p:blipFill rotWithShape="1">
          <a:blip r:embed="rId3">
            <a:alphaModFix/>
          </a:blip>
          <a:srcRect/>
          <a:stretch/>
        </p:blipFill>
        <p:spPr>
          <a:xfrm>
            <a:off x="3611" y="0"/>
            <a:ext cx="24376778" cy="13716001"/>
          </a:xfrm>
          <a:prstGeom prst="rect">
            <a:avLst/>
          </a:prstGeom>
          <a:noFill/>
          <a:ln>
            <a:noFill/>
          </a:ln>
        </p:spPr>
      </p:pic>
      <p:pic>
        <p:nvPicPr>
          <p:cNvPr id="16" name="Google Shape;16;p1" descr="white logo.png"/>
          <p:cNvPicPr preferRelativeResize="0"/>
          <p:nvPr/>
        </p:nvPicPr>
        <p:blipFill rotWithShape="1">
          <a:blip r:embed="rId4">
            <a:alphaModFix/>
          </a:blip>
          <a:srcRect/>
          <a:stretch/>
        </p:blipFill>
        <p:spPr>
          <a:xfrm>
            <a:off x="20454198" y="608729"/>
            <a:ext cx="3176116" cy="696954"/>
          </a:xfrm>
          <a:prstGeom prst="rect">
            <a:avLst/>
          </a:prstGeom>
          <a:noFill/>
          <a:ln>
            <a:noFill/>
          </a:ln>
        </p:spPr>
      </p:pic>
      <p:pic>
        <p:nvPicPr>
          <p:cNvPr id="17" name="Google Shape;17;p1" descr="123.tiff"/>
          <p:cNvPicPr preferRelativeResize="0"/>
          <p:nvPr/>
        </p:nvPicPr>
        <p:blipFill rotWithShape="1">
          <a:blip r:embed="rId5">
            <a:alphaModFix/>
          </a:blip>
          <a:srcRect/>
          <a:stretch/>
        </p:blipFill>
        <p:spPr>
          <a:xfrm>
            <a:off x="713228" y="12264080"/>
            <a:ext cx="9690049" cy="579878"/>
          </a:xfrm>
          <a:prstGeom prst="rect">
            <a:avLst/>
          </a:prstGeom>
          <a:noFill/>
          <a:ln>
            <a:noFill/>
          </a:ln>
        </p:spPr>
      </p:pic>
      <p:pic>
        <p:nvPicPr>
          <p:cNvPr id="18" name="Google Shape;18;p1" descr="pasted-image-3.tiff"/>
          <p:cNvPicPr preferRelativeResize="0"/>
          <p:nvPr/>
        </p:nvPicPr>
        <p:blipFill rotWithShape="1">
          <a:blip r:embed="rId6">
            <a:alphaModFix/>
          </a:blip>
          <a:srcRect/>
          <a:stretch/>
        </p:blipFill>
        <p:spPr>
          <a:xfrm>
            <a:off x="7384798" y="5890024"/>
            <a:ext cx="9614404" cy="17982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p11"/>
          <p:cNvGrpSpPr/>
          <p:nvPr/>
        </p:nvGrpSpPr>
        <p:grpSpPr>
          <a:xfrm>
            <a:off x="0" y="0"/>
            <a:ext cx="24384002" cy="13777770"/>
            <a:chOff x="0" y="0"/>
            <a:chExt cx="24384001" cy="13777768"/>
          </a:xfrm>
        </p:grpSpPr>
        <p:pic>
          <p:nvPicPr>
            <p:cNvPr id="145" name="Google Shape;145;p1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46" name="Google Shape;146;p1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47" name="Google Shape;147;p1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48" name="Google Shape;148;p11"/>
          <p:cNvSpPr txBox="1"/>
          <p:nvPr/>
        </p:nvSpPr>
        <p:spPr>
          <a:xfrm>
            <a:off x="4959251" y="1224000"/>
            <a:ext cx="14465497"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Import 3D objects into the scene</a:t>
            </a:r>
            <a:endParaRPr>
              <a:latin typeface="HarmonyOS Sans" pitchFamily="2" charset="0"/>
            </a:endParaRPr>
          </a:p>
        </p:txBody>
      </p:sp>
      <p:sp>
        <p:nvSpPr>
          <p:cNvPr id="149" name="Google Shape;149;p11"/>
          <p:cNvSpPr txBox="1"/>
          <p:nvPr/>
        </p:nvSpPr>
        <p:spPr>
          <a:xfrm>
            <a:off x="16598934" y="3558703"/>
            <a:ext cx="5768698" cy="550920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a:t>
            </a:r>
            <a:r>
              <a:rPr lang="en-US" sz="3200" b="1" i="0" u="none" strike="noStrike" cap="none">
                <a:solidFill>
                  <a:schemeClr val="lt1"/>
                </a:solidFill>
                <a:latin typeface="HarmonyOS Sans" pitchFamily="2" charset="0"/>
                <a:sym typeface="Arial"/>
              </a:rPr>
              <a:t>Asset Browser</a:t>
            </a:r>
            <a:r>
              <a:rPr lang="en-US" sz="3200" b="0" i="0" u="none" strike="noStrike" cap="none">
                <a:solidFill>
                  <a:schemeClr val="lt1"/>
                </a:solidFill>
                <a:latin typeface="HarmonyOS Sans" pitchFamily="2" charset="0"/>
                <a:sym typeface="Arial"/>
              </a:rPr>
              <a:t>, open the models folder.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Drag and drop your 3D objects from your system into the </a:t>
            </a:r>
            <a:r>
              <a:rPr lang="en-US" sz="3200" b="1" i="0" u="none" strike="noStrike" cap="none">
                <a:solidFill>
                  <a:schemeClr val="lt1"/>
                </a:solidFill>
                <a:latin typeface="HarmonyOS Sans" pitchFamily="2" charset="0"/>
                <a:sym typeface="Arial"/>
              </a:rPr>
              <a:t>models folder</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Drag and drop your 3D objects from the </a:t>
            </a:r>
            <a:r>
              <a:rPr lang="en-US" sz="3200" b="1" i="0" u="none" strike="noStrike" cap="none">
                <a:solidFill>
                  <a:schemeClr val="lt1"/>
                </a:solidFill>
                <a:latin typeface="HarmonyOS Sans" pitchFamily="2" charset="0"/>
                <a:sym typeface="Arial"/>
              </a:rPr>
              <a:t>models folder</a:t>
            </a:r>
            <a:r>
              <a:rPr lang="en-US" sz="3200" b="0" i="0" u="none" strike="noStrike" cap="none">
                <a:solidFill>
                  <a:schemeClr val="lt1"/>
                </a:solidFill>
                <a:latin typeface="HarmonyOS Sans" pitchFamily="2" charset="0"/>
                <a:sym typeface="Arial"/>
              </a:rPr>
              <a:t> into the Scene View.</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Your object should show up in the </a:t>
            </a:r>
            <a:r>
              <a:rPr lang="en-US" sz="3200" b="1" i="0" u="none" strike="noStrike" cap="none">
                <a:solidFill>
                  <a:schemeClr val="lt1"/>
                </a:solidFill>
                <a:latin typeface="HarmonyOS Sans" pitchFamily="2" charset="0"/>
                <a:sym typeface="Arial"/>
              </a:rPr>
              <a:t>Scene View</a:t>
            </a:r>
            <a:r>
              <a:rPr lang="en-US" sz="3200" b="0" i="0" u="none" strike="noStrike" cap="none">
                <a:solidFill>
                  <a:schemeClr val="lt1"/>
                </a:solidFill>
                <a:latin typeface="HarmonyOS Sans" pitchFamily="2" charset="0"/>
                <a:sym typeface="Arial"/>
              </a:rPr>
              <a:t> as well as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a:t>
            </a:r>
            <a:endParaRPr>
              <a:latin typeface="HarmonyOS Sans" pitchFamily="2" charset="0"/>
            </a:endParaRPr>
          </a:p>
        </p:txBody>
      </p:sp>
      <p:pic>
        <p:nvPicPr>
          <p:cNvPr id="150" name="Google Shape;150;p11"/>
          <p:cNvPicPr preferRelativeResize="0"/>
          <p:nvPr/>
        </p:nvPicPr>
        <p:blipFill rotWithShape="1">
          <a:blip r:embed="rId6">
            <a:alphaModFix/>
          </a:blip>
          <a:srcRect/>
          <a:stretch/>
        </p:blipFill>
        <p:spPr>
          <a:xfrm>
            <a:off x="3655848" y="3180730"/>
            <a:ext cx="12384228" cy="8878539"/>
          </a:xfrm>
          <a:prstGeom prst="rect">
            <a:avLst/>
          </a:prstGeom>
          <a:noFill/>
          <a:ln>
            <a:noFill/>
          </a:ln>
        </p:spPr>
      </p:pic>
      <p:sp>
        <p:nvSpPr>
          <p:cNvPr id="151" name="Google Shape;151;p11"/>
          <p:cNvSpPr txBox="1"/>
          <p:nvPr/>
        </p:nvSpPr>
        <p:spPr>
          <a:xfrm>
            <a:off x="2452289" y="944880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52" name="Google Shape;152;p11"/>
          <p:cNvSpPr/>
          <p:nvPr/>
        </p:nvSpPr>
        <p:spPr>
          <a:xfrm>
            <a:off x="3790778" y="10404410"/>
            <a:ext cx="188135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53" name="Google Shape;153;p11"/>
          <p:cNvCxnSpPr>
            <a:cxnSpLocks/>
            <a:stCxn id="151" idx="3"/>
          </p:cNvCxnSpPr>
          <p:nvPr/>
        </p:nvCxnSpPr>
        <p:spPr>
          <a:xfrm>
            <a:off x="3049559" y="9679612"/>
            <a:ext cx="741300" cy="981498"/>
          </a:xfrm>
          <a:prstGeom prst="straightConnector1">
            <a:avLst/>
          </a:prstGeom>
          <a:noFill/>
          <a:ln w="57150" cap="flat" cmpd="sng">
            <a:solidFill>
              <a:srgbClr val="0074B9"/>
            </a:solidFill>
            <a:prstDash val="solid"/>
            <a:round/>
            <a:headEnd type="none" w="sm" len="sm"/>
            <a:tailEnd type="triangle" w="med" len="med"/>
          </a:ln>
        </p:spPr>
      </p:cxnSp>
      <p:sp>
        <p:nvSpPr>
          <p:cNvPr id="154" name="Google Shape;154;p11"/>
          <p:cNvSpPr/>
          <p:nvPr/>
        </p:nvSpPr>
        <p:spPr>
          <a:xfrm>
            <a:off x="6287653" y="10484445"/>
            <a:ext cx="2314480"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55" name="Google Shape;155;p11"/>
          <p:cNvCxnSpPr>
            <a:cxnSpLocks/>
            <a:endCxn id="154" idx="2"/>
          </p:cNvCxnSpPr>
          <p:nvPr/>
        </p:nvCxnSpPr>
        <p:spPr>
          <a:xfrm flipH="1" flipV="1">
            <a:off x="7444893" y="10998022"/>
            <a:ext cx="296400" cy="1497746"/>
          </a:xfrm>
          <a:prstGeom prst="straightConnector1">
            <a:avLst/>
          </a:prstGeom>
          <a:noFill/>
          <a:ln w="57150" cap="flat" cmpd="sng">
            <a:solidFill>
              <a:srgbClr val="0074B9"/>
            </a:solidFill>
            <a:prstDash val="solid"/>
            <a:round/>
            <a:headEnd type="none" w="sm" len="sm"/>
            <a:tailEnd type="triangle" w="med" len="med"/>
          </a:ln>
        </p:spPr>
      </p:cxnSp>
      <p:sp>
        <p:nvSpPr>
          <p:cNvPr id="156" name="Google Shape;156;p11"/>
          <p:cNvSpPr txBox="1"/>
          <p:nvPr/>
        </p:nvSpPr>
        <p:spPr>
          <a:xfrm>
            <a:off x="7444893" y="1248031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57" name="Google Shape;157;p11"/>
          <p:cNvSpPr/>
          <p:nvPr/>
        </p:nvSpPr>
        <p:spPr>
          <a:xfrm>
            <a:off x="6050586" y="6200898"/>
            <a:ext cx="7106614"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158" name="Google Shape;158;p11"/>
          <p:cNvSpPr/>
          <p:nvPr/>
        </p:nvSpPr>
        <p:spPr>
          <a:xfrm>
            <a:off x="3655848" y="5532930"/>
            <a:ext cx="2152285"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159" name="Google Shape;159;p11"/>
          <p:cNvSpPr txBox="1"/>
          <p:nvPr/>
        </p:nvSpPr>
        <p:spPr>
          <a:xfrm>
            <a:off x="2153653" y="272390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160" name="Google Shape;160;p11"/>
          <p:cNvCxnSpPr>
            <a:cxnSpLocks/>
            <a:stCxn id="159" idx="3"/>
          </p:cNvCxnSpPr>
          <p:nvPr/>
        </p:nvCxnSpPr>
        <p:spPr>
          <a:xfrm>
            <a:off x="2750923" y="2954721"/>
            <a:ext cx="904800" cy="828498"/>
          </a:xfrm>
          <a:prstGeom prst="straightConnector1">
            <a:avLst/>
          </a:prstGeom>
          <a:noFill/>
          <a:ln w="57150" cap="flat" cmpd="sng">
            <a:solidFill>
              <a:srgbClr val="0074B9"/>
            </a:solidFill>
            <a:prstDash val="solid"/>
            <a:round/>
            <a:headEnd type="none" w="sm" len="sm"/>
            <a:tailEnd type="triangle" w="med" len="med"/>
          </a:ln>
        </p:spPr>
      </p:cxnSp>
      <p:sp>
        <p:nvSpPr>
          <p:cNvPr id="161" name="Google Shape;161;p11"/>
          <p:cNvSpPr txBox="1"/>
          <p:nvPr/>
        </p:nvSpPr>
        <p:spPr>
          <a:xfrm>
            <a:off x="2499721" y="820123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162" name="Google Shape;162;p11"/>
          <p:cNvCxnSpPr>
            <a:cxnSpLocks/>
            <a:stCxn id="161" idx="3"/>
          </p:cNvCxnSpPr>
          <p:nvPr/>
        </p:nvCxnSpPr>
        <p:spPr>
          <a:xfrm>
            <a:off x="3096991" y="8432051"/>
            <a:ext cx="2953500" cy="30798"/>
          </a:xfrm>
          <a:prstGeom prst="straightConnector1">
            <a:avLst/>
          </a:prstGeom>
          <a:noFill/>
          <a:ln w="57150" cap="flat" cmpd="sng">
            <a:solidFill>
              <a:srgbClr val="0074B9"/>
            </a:solidFill>
            <a:prstDash val="solid"/>
            <a:round/>
            <a:headEnd type="none" w="sm" len="sm"/>
            <a:tailEnd type="triangle" w="med" len="med"/>
          </a:ln>
        </p:spPr>
      </p:cxnSp>
      <p:pic>
        <p:nvPicPr>
          <p:cNvPr id="2" name="Picture 1" descr="Logo&#10;&#10;Description automatically generated">
            <a:extLst>
              <a:ext uri="{FF2B5EF4-FFF2-40B4-BE49-F238E27FC236}">
                <a16:creationId xmlns:a16="http://schemas.microsoft.com/office/drawing/2014/main" id="{7FBF7D2B-6F0C-0E23-EEF0-A94983DAF6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2"/>
          <p:cNvPicPr preferRelativeResize="0"/>
          <p:nvPr/>
        </p:nvPicPr>
        <p:blipFill rotWithShape="1">
          <a:blip r:embed="rId3">
            <a:alphaModFix/>
          </a:blip>
          <a:srcRect/>
          <a:stretch/>
        </p:blipFill>
        <p:spPr>
          <a:xfrm>
            <a:off x="5135683" y="3280601"/>
            <a:ext cx="5317599" cy="8345137"/>
          </a:xfrm>
          <a:prstGeom prst="rect">
            <a:avLst/>
          </a:prstGeom>
          <a:noFill/>
          <a:ln w="9525" cap="flat" cmpd="sng">
            <a:solidFill>
              <a:schemeClr val="lt1"/>
            </a:solidFill>
            <a:prstDash val="solid"/>
            <a:round/>
            <a:headEnd type="none" w="sm" len="sm"/>
            <a:tailEnd type="none" w="sm" len="sm"/>
          </a:ln>
        </p:spPr>
      </p:pic>
      <p:grpSp>
        <p:nvGrpSpPr>
          <p:cNvPr id="169" name="Google Shape;169;p12"/>
          <p:cNvGrpSpPr/>
          <p:nvPr/>
        </p:nvGrpSpPr>
        <p:grpSpPr>
          <a:xfrm>
            <a:off x="0" y="12757"/>
            <a:ext cx="24384002" cy="13777770"/>
            <a:chOff x="0" y="0"/>
            <a:chExt cx="24384001" cy="13777768"/>
          </a:xfrm>
        </p:grpSpPr>
        <p:pic>
          <p:nvPicPr>
            <p:cNvPr id="170" name="Google Shape;170;p12"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171" name="Google Shape;171;p12"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172" name="Google Shape;172;p12"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173" name="Google Shape;173;p12"/>
          <p:cNvSpPr txBox="1"/>
          <p:nvPr/>
        </p:nvSpPr>
        <p:spPr>
          <a:xfrm>
            <a:off x="12191999" y="6098318"/>
            <a:ext cx="6920715" cy="2062063"/>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To remove an object from the scene, right-click the object from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and select the </a:t>
            </a:r>
            <a:r>
              <a:rPr lang="en-US" sz="3200" b="1" i="0" u="none" strike="noStrike" cap="none">
                <a:solidFill>
                  <a:schemeClr val="lt1"/>
                </a:solidFill>
                <a:latin typeface="HarmonyOS Sans" pitchFamily="2" charset="0"/>
                <a:sym typeface="Arial"/>
              </a:rPr>
              <a:t>Delete option</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cxnSp>
        <p:nvCxnSpPr>
          <p:cNvPr id="174" name="Google Shape;174;p12"/>
          <p:cNvCxnSpPr/>
          <p:nvPr/>
        </p:nvCxnSpPr>
        <p:spPr>
          <a:xfrm flipH="1">
            <a:off x="9787467" y="7667978"/>
            <a:ext cx="2404532" cy="2610555"/>
          </a:xfrm>
          <a:prstGeom prst="straightConnector1">
            <a:avLst/>
          </a:prstGeom>
          <a:noFill/>
          <a:ln w="57150" cap="flat" cmpd="sng">
            <a:solidFill>
              <a:srgbClr val="0074B9"/>
            </a:solidFill>
            <a:prstDash val="solid"/>
            <a:round/>
            <a:headEnd type="none" w="sm" len="sm"/>
            <a:tailEnd type="triangle" w="med" len="med"/>
          </a:ln>
        </p:spPr>
      </p:cxnSp>
      <p:sp>
        <p:nvSpPr>
          <p:cNvPr id="175" name="Google Shape;175;p12"/>
          <p:cNvSpPr txBox="1"/>
          <p:nvPr/>
        </p:nvSpPr>
        <p:spPr>
          <a:xfrm>
            <a:off x="7906525" y="1298147"/>
            <a:ext cx="83883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Deleting objects</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2897A1AD-F447-E15F-EDAE-BA4A673911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3"/>
          <p:cNvGrpSpPr/>
          <p:nvPr/>
        </p:nvGrpSpPr>
        <p:grpSpPr>
          <a:xfrm>
            <a:off x="0" y="0"/>
            <a:ext cx="24384002" cy="13777770"/>
            <a:chOff x="0" y="0"/>
            <a:chExt cx="24384001" cy="13777768"/>
          </a:xfrm>
        </p:grpSpPr>
        <p:pic>
          <p:nvPicPr>
            <p:cNvPr id="182" name="Google Shape;182;p1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83" name="Google Shape;183;p1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84" name="Google Shape;184;p1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85" name="Google Shape;185;p13"/>
          <p:cNvSpPr txBox="1"/>
          <p:nvPr/>
        </p:nvSpPr>
        <p:spPr>
          <a:xfrm>
            <a:off x="8879394" y="1005984"/>
            <a:ext cx="6625211"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Modify objects</a:t>
            </a:r>
            <a:endParaRPr>
              <a:latin typeface="HarmonyOS Sans" pitchFamily="2" charset="0"/>
            </a:endParaRPr>
          </a:p>
        </p:txBody>
      </p:sp>
      <p:sp>
        <p:nvSpPr>
          <p:cNvPr id="186" name="Google Shape;186;p13"/>
          <p:cNvSpPr txBox="1"/>
          <p:nvPr/>
        </p:nvSpPr>
        <p:spPr>
          <a:xfrm>
            <a:off x="15592929" y="4780848"/>
            <a:ext cx="7734070" cy="4524315"/>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Objects can be modified directly in the </a:t>
            </a:r>
            <a:r>
              <a:rPr lang="en-US" sz="3200" b="1" i="0" u="none" strike="noStrike" cap="none">
                <a:solidFill>
                  <a:schemeClr val="lt1"/>
                </a:solidFill>
                <a:latin typeface="HarmonyOS Sans" pitchFamily="2" charset="0"/>
                <a:sym typeface="Arial"/>
              </a:rPr>
              <a:t>Scene View</a:t>
            </a:r>
            <a:r>
              <a:rPr lang="en-US" sz="3200" b="0" i="0" u="none" strike="noStrike" cap="none">
                <a:solidFill>
                  <a:schemeClr val="lt1"/>
                </a:solidFill>
                <a:latin typeface="HarmonyOS Sans" pitchFamily="2" charset="0"/>
                <a:sym typeface="Arial"/>
              </a:rPr>
              <a:t> - </a:t>
            </a:r>
            <a:r>
              <a:rPr lang="en-US" sz="3200" b="1" i="0" u="none" strike="noStrike" cap="none">
                <a:solidFill>
                  <a:schemeClr val="lt1"/>
                </a:solidFill>
                <a:latin typeface="HarmonyOS Sans" pitchFamily="2" charset="0"/>
                <a:sym typeface="Arial"/>
              </a:rPr>
              <a:t>Translation, rotation, </a:t>
            </a:r>
            <a:r>
              <a:rPr lang="en-US" sz="3200" b="0" i="0" u="none" strike="noStrike" cap="none">
                <a:solidFill>
                  <a:schemeClr val="lt1"/>
                </a:solidFill>
                <a:latin typeface="HarmonyOS Sans" pitchFamily="2" charset="0"/>
                <a:sym typeface="Arial"/>
              </a:rPr>
              <a:t>and</a:t>
            </a:r>
            <a:r>
              <a:rPr lang="en-US" sz="3200" b="1" i="0" u="none" strike="noStrike" cap="none">
                <a:solidFill>
                  <a:schemeClr val="lt1"/>
                </a:solidFill>
                <a:latin typeface="HarmonyOS Sans" pitchFamily="2" charset="0"/>
                <a:sym typeface="Arial"/>
              </a:rPr>
              <a:t> scaling</a:t>
            </a:r>
            <a:r>
              <a:rPr lang="en-US" sz="3200" b="0" i="0" u="none" strike="noStrike" cap="none">
                <a:solidFill>
                  <a:schemeClr val="lt1"/>
                </a:solidFill>
                <a:latin typeface="HarmonyOS Sans" pitchFamily="2" charset="0"/>
                <a:sym typeface="Arial"/>
              </a:rPr>
              <a:t> by </a:t>
            </a:r>
            <a:r>
              <a:rPr lang="en-US" sz="3200" b="1" i="0" u="none" strike="noStrike" cap="none">
                <a:solidFill>
                  <a:schemeClr val="lt1"/>
                </a:solidFill>
                <a:latin typeface="HarmonyOS Sans" pitchFamily="2" charset="0"/>
                <a:sym typeface="Arial"/>
              </a:rPr>
              <a:t>dragging the mouse/trackpad</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Changes can also be made from the </a:t>
            </a:r>
            <a:r>
              <a:rPr lang="en-US" sz="3200" b="1" i="0" u="none" strike="noStrike" cap="none">
                <a:solidFill>
                  <a:schemeClr val="lt1"/>
                </a:solidFill>
                <a:latin typeface="HarmonyOS Sans" pitchFamily="2" charset="0"/>
                <a:sym typeface="Arial"/>
              </a:rPr>
              <a:t>Properties view </a:t>
            </a:r>
            <a:r>
              <a:rPr lang="en-US" sz="3200" b="0" i="0" u="none" strike="noStrike" cap="none">
                <a:solidFill>
                  <a:schemeClr val="lt1"/>
                </a:solidFill>
                <a:latin typeface="HarmonyOS Sans" pitchFamily="2" charset="0"/>
                <a:sym typeface="Arial"/>
              </a:rPr>
              <a:t>by inputting values for greater precision.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Component values </a:t>
            </a:r>
            <a:r>
              <a:rPr lang="en-US" sz="3200" b="0" i="0" u="none" strike="noStrike" cap="none">
                <a:solidFill>
                  <a:schemeClr val="lt1"/>
                </a:solidFill>
                <a:latin typeface="HarmonyOS Sans" pitchFamily="2" charset="0"/>
                <a:sym typeface="Arial"/>
              </a:rPr>
              <a:t>can also be modified in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187" name="Google Shape;187;p13"/>
          <p:cNvPicPr preferRelativeResize="0"/>
          <p:nvPr/>
        </p:nvPicPr>
        <p:blipFill rotWithShape="1">
          <a:blip r:embed="rId6">
            <a:alphaModFix/>
          </a:blip>
          <a:srcRect/>
          <a:stretch/>
        </p:blipFill>
        <p:spPr>
          <a:xfrm>
            <a:off x="1042478" y="3307852"/>
            <a:ext cx="8589896" cy="6986086"/>
          </a:xfrm>
          <a:prstGeom prst="rect">
            <a:avLst/>
          </a:prstGeom>
          <a:noFill/>
          <a:ln w="9525" cap="flat" cmpd="sng">
            <a:solidFill>
              <a:schemeClr val="lt1"/>
            </a:solidFill>
            <a:prstDash val="solid"/>
            <a:round/>
            <a:headEnd type="none" w="sm" len="sm"/>
            <a:tailEnd type="none" w="sm" len="sm"/>
          </a:ln>
        </p:spPr>
      </p:pic>
      <p:sp>
        <p:nvSpPr>
          <p:cNvPr id="188" name="Google Shape;188;p13"/>
          <p:cNvSpPr/>
          <p:nvPr/>
        </p:nvSpPr>
        <p:spPr>
          <a:xfrm>
            <a:off x="1057002" y="4122606"/>
            <a:ext cx="195472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89" name="Google Shape;189;p13"/>
          <p:cNvCxnSpPr/>
          <p:nvPr/>
        </p:nvCxnSpPr>
        <p:spPr>
          <a:xfrm>
            <a:off x="714283" y="3569462"/>
            <a:ext cx="328195" cy="414127"/>
          </a:xfrm>
          <a:prstGeom prst="straightConnector1">
            <a:avLst/>
          </a:prstGeom>
          <a:noFill/>
          <a:ln w="57150" cap="flat" cmpd="sng">
            <a:solidFill>
              <a:srgbClr val="0074B9"/>
            </a:solidFill>
            <a:prstDash val="solid"/>
            <a:round/>
            <a:headEnd type="none" w="sm" len="sm"/>
            <a:tailEnd type="triangle" w="med" len="med"/>
          </a:ln>
        </p:spPr>
      </p:cxnSp>
      <p:sp>
        <p:nvSpPr>
          <p:cNvPr id="190" name="Google Shape;190;p13"/>
          <p:cNvSpPr txBox="1"/>
          <p:nvPr/>
        </p:nvSpPr>
        <p:spPr>
          <a:xfrm>
            <a:off x="266330" y="304624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91" name="Google Shape;191;p13"/>
          <p:cNvSpPr/>
          <p:nvPr/>
        </p:nvSpPr>
        <p:spPr>
          <a:xfrm>
            <a:off x="5013731" y="7156840"/>
            <a:ext cx="186120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2" name="Google Shape;192;p13"/>
          <p:cNvCxnSpPr>
            <a:cxnSpLocks/>
            <a:stCxn id="193" idx="0"/>
          </p:cNvCxnSpPr>
          <p:nvPr/>
        </p:nvCxnSpPr>
        <p:spPr>
          <a:xfrm flipV="1">
            <a:off x="3993291" y="8365180"/>
            <a:ext cx="1020300" cy="2503200"/>
          </a:xfrm>
          <a:prstGeom prst="straightConnector1">
            <a:avLst/>
          </a:prstGeom>
          <a:noFill/>
          <a:ln w="57150" cap="flat" cmpd="sng">
            <a:solidFill>
              <a:srgbClr val="0074B9"/>
            </a:solidFill>
            <a:prstDash val="solid"/>
            <a:round/>
            <a:headEnd type="none" w="sm" len="sm"/>
            <a:tailEnd type="triangle" w="med" len="med"/>
          </a:ln>
        </p:spPr>
      </p:cxnSp>
      <p:sp>
        <p:nvSpPr>
          <p:cNvPr id="193" name="Google Shape;193;p13"/>
          <p:cNvSpPr txBox="1"/>
          <p:nvPr/>
        </p:nvSpPr>
        <p:spPr>
          <a:xfrm>
            <a:off x="3694656" y="1086838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194" name="Google Shape;194;p13"/>
          <p:cNvPicPr preferRelativeResize="0"/>
          <p:nvPr/>
        </p:nvPicPr>
        <p:blipFill rotWithShape="1">
          <a:blip r:embed="rId7">
            <a:alphaModFix/>
          </a:blip>
          <a:srcRect/>
          <a:stretch/>
        </p:blipFill>
        <p:spPr>
          <a:xfrm>
            <a:off x="10281059" y="3280031"/>
            <a:ext cx="4143438" cy="8892989"/>
          </a:xfrm>
          <a:prstGeom prst="rect">
            <a:avLst/>
          </a:prstGeom>
          <a:noFill/>
          <a:ln w="9525" cap="flat" cmpd="sng">
            <a:solidFill>
              <a:schemeClr val="lt1"/>
            </a:solidFill>
            <a:prstDash val="solid"/>
            <a:round/>
            <a:headEnd type="none" w="sm" len="sm"/>
            <a:tailEnd type="none" w="sm" len="sm"/>
          </a:ln>
        </p:spPr>
      </p:pic>
      <p:sp>
        <p:nvSpPr>
          <p:cNvPr id="195" name="Google Shape;195;p13"/>
          <p:cNvSpPr/>
          <p:nvPr/>
        </p:nvSpPr>
        <p:spPr>
          <a:xfrm>
            <a:off x="10281059" y="5041105"/>
            <a:ext cx="4143438"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6" name="Google Shape;196;p13"/>
          <p:cNvCxnSpPr/>
          <p:nvPr/>
        </p:nvCxnSpPr>
        <p:spPr>
          <a:xfrm flipH="1">
            <a:off x="14386948" y="3823664"/>
            <a:ext cx="686234" cy="515912"/>
          </a:xfrm>
          <a:prstGeom prst="straightConnector1">
            <a:avLst/>
          </a:prstGeom>
          <a:noFill/>
          <a:ln w="57150" cap="flat" cmpd="sng">
            <a:solidFill>
              <a:srgbClr val="0074B9"/>
            </a:solidFill>
            <a:prstDash val="solid"/>
            <a:round/>
            <a:headEnd type="none" w="sm" len="sm"/>
            <a:tailEnd type="triangle" w="med" len="med"/>
          </a:ln>
        </p:spPr>
      </p:cxnSp>
      <p:sp>
        <p:nvSpPr>
          <p:cNvPr id="197" name="Google Shape;197;p13"/>
          <p:cNvSpPr txBox="1"/>
          <p:nvPr/>
        </p:nvSpPr>
        <p:spPr>
          <a:xfrm>
            <a:off x="15087639" y="346140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98" name="Google Shape;198;p13"/>
          <p:cNvSpPr/>
          <p:nvPr/>
        </p:nvSpPr>
        <p:spPr>
          <a:xfrm>
            <a:off x="10252480" y="8880565"/>
            <a:ext cx="4105889"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9" name="Google Shape;199;p13"/>
          <p:cNvCxnSpPr/>
          <p:nvPr/>
        </p:nvCxnSpPr>
        <p:spPr>
          <a:xfrm rot="10800000">
            <a:off x="14424497" y="11467593"/>
            <a:ext cx="862804" cy="414761"/>
          </a:xfrm>
          <a:prstGeom prst="straightConnector1">
            <a:avLst/>
          </a:prstGeom>
          <a:noFill/>
          <a:ln w="57150" cap="flat" cmpd="sng">
            <a:solidFill>
              <a:srgbClr val="0074B9"/>
            </a:solidFill>
            <a:prstDash val="solid"/>
            <a:round/>
            <a:headEnd type="none" w="sm" len="sm"/>
            <a:tailEnd type="triangle" w="med" len="med"/>
          </a:ln>
        </p:spPr>
      </p:cxnSp>
      <p:sp>
        <p:nvSpPr>
          <p:cNvPr id="200" name="Google Shape;200;p13"/>
          <p:cNvSpPr txBox="1"/>
          <p:nvPr/>
        </p:nvSpPr>
        <p:spPr>
          <a:xfrm>
            <a:off x="15287301" y="1164980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61C74925-477A-45E5-04BC-4947FD500C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4"/>
          <p:cNvPicPr preferRelativeResize="0"/>
          <p:nvPr/>
        </p:nvPicPr>
        <p:blipFill rotWithShape="1">
          <a:blip r:embed="rId3">
            <a:alphaModFix/>
          </a:blip>
          <a:srcRect/>
          <a:stretch/>
        </p:blipFill>
        <p:spPr>
          <a:xfrm>
            <a:off x="9362145" y="3320968"/>
            <a:ext cx="4793271" cy="8978467"/>
          </a:xfrm>
          <a:prstGeom prst="rect">
            <a:avLst/>
          </a:prstGeom>
          <a:noFill/>
          <a:ln w="9525" cap="flat" cmpd="sng">
            <a:solidFill>
              <a:schemeClr val="lt1"/>
            </a:solidFill>
            <a:prstDash val="solid"/>
            <a:round/>
            <a:headEnd type="none" w="sm" len="sm"/>
            <a:tailEnd type="none" w="sm" len="sm"/>
          </a:ln>
        </p:spPr>
      </p:pic>
      <p:pic>
        <p:nvPicPr>
          <p:cNvPr id="207" name="Google Shape;207;p14"/>
          <p:cNvPicPr preferRelativeResize="0"/>
          <p:nvPr/>
        </p:nvPicPr>
        <p:blipFill rotWithShape="1">
          <a:blip r:embed="rId4">
            <a:alphaModFix/>
          </a:blip>
          <a:srcRect/>
          <a:stretch/>
        </p:blipFill>
        <p:spPr>
          <a:xfrm>
            <a:off x="2695702" y="3362418"/>
            <a:ext cx="5409527" cy="5557734"/>
          </a:xfrm>
          <a:prstGeom prst="rect">
            <a:avLst/>
          </a:prstGeom>
          <a:noFill/>
          <a:ln w="9525" cap="flat" cmpd="sng">
            <a:solidFill>
              <a:schemeClr val="lt1"/>
            </a:solidFill>
            <a:prstDash val="solid"/>
            <a:round/>
            <a:headEnd type="none" w="sm" len="sm"/>
            <a:tailEnd type="none" w="sm" len="sm"/>
          </a:ln>
        </p:spPr>
      </p:pic>
      <p:grpSp>
        <p:nvGrpSpPr>
          <p:cNvPr id="208" name="Google Shape;208;p14"/>
          <p:cNvGrpSpPr/>
          <p:nvPr/>
        </p:nvGrpSpPr>
        <p:grpSpPr>
          <a:xfrm>
            <a:off x="0" y="0"/>
            <a:ext cx="24384002" cy="13777770"/>
            <a:chOff x="0" y="0"/>
            <a:chExt cx="24384001" cy="13777768"/>
          </a:xfrm>
        </p:grpSpPr>
        <p:pic>
          <p:nvPicPr>
            <p:cNvPr id="209" name="Google Shape;209;p14"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210" name="Google Shape;210;p14"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211" name="Google Shape;211;p14"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212" name="Google Shape;212;p14"/>
          <p:cNvSpPr txBox="1"/>
          <p:nvPr/>
        </p:nvSpPr>
        <p:spPr>
          <a:xfrm>
            <a:off x="3236034" y="1064950"/>
            <a:ext cx="18617275"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Adding JavaScript components to objects</a:t>
            </a:r>
            <a:endParaRPr dirty="0">
              <a:latin typeface="HarmonyOS Sans" pitchFamily="2" charset="0"/>
            </a:endParaRPr>
          </a:p>
        </p:txBody>
      </p:sp>
      <p:sp>
        <p:nvSpPr>
          <p:cNvPr id="213" name="Google Shape;213;p14"/>
          <p:cNvSpPr/>
          <p:nvPr/>
        </p:nvSpPr>
        <p:spPr>
          <a:xfrm>
            <a:off x="2770823" y="8316397"/>
            <a:ext cx="5206810" cy="441902"/>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214" name="Google Shape;214;p14"/>
          <p:cNvSpPr/>
          <p:nvPr/>
        </p:nvSpPr>
        <p:spPr>
          <a:xfrm>
            <a:off x="11746862" y="3676816"/>
            <a:ext cx="2289976" cy="862261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215" name="Google Shape;215;p14"/>
          <p:cNvCxnSpPr>
            <a:cxnSpLocks/>
            <a:stCxn id="213" idx="3"/>
          </p:cNvCxnSpPr>
          <p:nvPr/>
        </p:nvCxnSpPr>
        <p:spPr>
          <a:xfrm>
            <a:off x="7977633" y="8537348"/>
            <a:ext cx="3769200" cy="0"/>
          </a:xfrm>
          <a:prstGeom prst="straightConnector1">
            <a:avLst/>
          </a:prstGeom>
          <a:noFill/>
          <a:ln w="76200" cap="flat" cmpd="sng">
            <a:solidFill>
              <a:srgbClr val="0074B9"/>
            </a:solidFill>
            <a:prstDash val="solid"/>
            <a:round/>
            <a:headEnd type="none" w="sm" len="sm"/>
            <a:tailEnd type="triangle" w="med" len="med"/>
          </a:ln>
        </p:spPr>
      </p:cxnSp>
      <p:sp>
        <p:nvSpPr>
          <p:cNvPr id="216" name="Google Shape;216;p14"/>
          <p:cNvSpPr txBox="1"/>
          <p:nvPr/>
        </p:nvSpPr>
        <p:spPr>
          <a:xfrm>
            <a:off x="14968696" y="3811298"/>
            <a:ext cx="6719602" cy="4524315"/>
          </a:xfrm>
          <a:prstGeom prst="rect">
            <a:avLst/>
          </a:prstGeom>
          <a:noFill/>
          <a:ln>
            <a:noFill/>
          </a:ln>
        </p:spPr>
        <p:txBody>
          <a:bodyPr spcFirstLastPara="1" wrap="square" lIns="91425" tIns="45700" rIns="91425" bIns="45700" anchor="t" anchorCtr="0">
            <a:spAutoFit/>
          </a:bodyPr>
          <a:lstStyle/>
          <a:p>
            <a:pPr marL="466725" marR="0" lvl="0" indent="-45720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JS components </a:t>
            </a:r>
            <a:r>
              <a:rPr lang="en-US" sz="3200" b="0" i="0" u="none" strike="noStrike" cap="none">
                <a:solidFill>
                  <a:schemeClr val="lt1"/>
                </a:solidFill>
                <a:latin typeface="HarmonyOS Sans" pitchFamily="2" charset="0"/>
                <a:sym typeface="Arial"/>
              </a:rPr>
              <a:t>can be added to each object from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466725" marR="0" lvl="0" indent="-4572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Some of these components come with </a:t>
            </a:r>
            <a:r>
              <a:rPr lang="en-US" sz="3200" b="1" i="0" u="none" strike="noStrike" cap="none">
                <a:solidFill>
                  <a:schemeClr val="lt1"/>
                </a:solidFill>
                <a:latin typeface="HarmonyOS Sans" pitchFamily="2" charset="0"/>
                <a:sym typeface="Arial"/>
              </a:rPr>
              <a:t>Wonderland</a:t>
            </a:r>
            <a:r>
              <a:rPr lang="en-US" sz="3200" b="0" i="0" u="none" strike="noStrike" cap="none">
                <a:solidFill>
                  <a:schemeClr val="lt1"/>
                </a:solidFill>
                <a:latin typeface="HarmonyOS Sans" pitchFamily="2" charset="0"/>
                <a:sym typeface="Arial"/>
              </a:rPr>
              <a:t> (ex: 8thwall-camera, howler-audio-source) and the rest are </a:t>
            </a:r>
            <a:r>
              <a:rPr lang="en-US" sz="3200" b="1" i="0" u="none" strike="noStrike" cap="none">
                <a:solidFill>
                  <a:schemeClr val="lt1"/>
                </a:solidFill>
                <a:latin typeface="HarmonyOS Sans" pitchFamily="2" charset="0"/>
                <a:sym typeface="Arial"/>
              </a:rPr>
              <a:t>user defined</a:t>
            </a:r>
            <a:r>
              <a:rPr lang="en-US" sz="3200" b="0" i="0" u="none" strike="noStrike" cap="none">
                <a:solidFill>
                  <a:schemeClr val="lt1"/>
                </a:solidFill>
                <a:latin typeface="HarmonyOS Sans" pitchFamily="2" charset="0"/>
                <a:sym typeface="Arial"/>
              </a:rPr>
              <a:t> (ex: mouse-mover, mouse-spawner).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F88C3BCC-EE3E-947D-D5E4-F7C87175CE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15"/>
          <p:cNvPicPr preferRelativeResize="0"/>
          <p:nvPr/>
        </p:nvPicPr>
        <p:blipFill rotWithShape="1">
          <a:blip r:embed="rId3">
            <a:alphaModFix/>
          </a:blip>
          <a:srcRect/>
          <a:stretch/>
        </p:blipFill>
        <p:spPr>
          <a:xfrm>
            <a:off x="5862493" y="3658453"/>
            <a:ext cx="4224733" cy="4020969"/>
          </a:xfrm>
          <a:prstGeom prst="rect">
            <a:avLst/>
          </a:prstGeom>
          <a:noFill/>
          <a:ln w="9525" cap="flat" cmpd="sng">
            <a:solidFill>
              <a:schemeClr val="lt1"/>
            </a:solidFill>
            <a:prstDash val="solid"/>
            <a:round/>
            <a:headEnd type="none" w="sm" len="sm"/>
            <a:tailEnd type="none" w="sm" len="sm"/>
          </a:ln>
        </p:spPr>
      </p:pic>
      <p:pic>
        <p:nvPicPr>
          <p:cNvPr id="223" name="Google Shape;223;p15"/>
          <p:cNvPicPr preferRelativeResize="0"/>
          <p:nvPr/>
        </p:nvPicPr>
        <p:blipFill rotWithShape="1">
          <a:blip r:embed="rId4">
            <a:alphaModFix/>
          </a:blip>
          <a:srcRect b="6624"/>
          <a:stretch/>
        </p:blipFill>
        <p:spPr>
          <a:xfrm>
            <a:off x="5761607" y="8269306"/>
            <a:ext cx="4325620" cy="3975563"/>
          </a:xfrm>
          <a:prstGeom prst="rect">
            <a:avLst/>
          </a:prstGeom>
          <a:noFill/>
          <a:ln w="9525" cap="flat" cmpd="sng">
            <a:solidFill>
              <a:schemeClr val="lt1"/>
            </a:solidFill>
            <a:prstDash val="solid"/>
            <a:round/>
            <a:headEnd type="none" w="sm" len="sm"/>
            <a:tailEnd type="none" w="sm" len="sm"/>
          </a:ln>
        </p:spPr>
      </p:pic>
      <p:grpSp>
        <p:nvGrpSpPr>
          <p:cNvPr id="224" name="Google Shape;224;p15"/>
          <p:cNvGrpSpPr/>
          <p:nvPr/>
        </p:nvGrpSpPr>
        <p:grpSpPr>
          <a:xfrm>
            <a:off x="0" y="12757"/>
            <a:ext cx="24384002" cy="13777770"/>
            <a:chOff x="0" y="0"/>
            <a:chExt cx="24384001" cy="13777768"/>
          </a:xfrm>
        </p:grpSpPr>
        <p:pic>
          <p:nvPicPr>
            <p:cNvPr id="225" name="Google Shape;225;p15"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226" name="Google Shape;226;p15"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227" name="Google Shape;227;p15"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228" name="Google Shape;228;p15"/>
          <p:cNvSpPr txBox="1"/>
          <p:nvPr/>
        </p:nvSpPr>
        <p:spPr>
          <a:xfrm>
            <a:off x="11833363" y="6179557"/>
            <a:ext cx="6920715" cy="2062103"/>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Similarly, for a </a:t>
            </a:r>
            <a:r>
              <a:rPr lang="en-US" sz="3200" b="1" i="0" u="none" strike="noStrike" cap="none">
                <a:solidFill>
                  <a:schemeClr val="lt1"/>
                </a:solidFill>
                <a:latin typeface="HarmonyOS Sans" pitchFamily="2" charset="0"/>
                <a:sym typeface="Arial"/>
              </a:rPr>
              <a:t>JS component</a:t>
            </a:r>
            <a:r>
              <a:rPr lang="en-US" sz="3200" b="0" i="0" u="none" strike="noStrike" cap="none">
                <a:solidFill>
                  <a:schemeClr val="lt1"/>
                </a:solidFill>
                <a:latin typeface="HarmonyOS Sans" pitchFamily="2" charset="0"/>
                <a:sym typeface="Arial"/>
              </a:rPr>
              <a:t>, click the 3-dot icon on the component (from the Properties view) and select the </a:t>
            </a:r>
            <a:r>
              <a:rPr lang="en-US" sz="3200" b="1" i="0" u="none" strike="noStrike" cap="none">
                <a:solidFill>
                  <a:schemeClr val="lt1"/>
                </a:solidFill>
                <a:latin typeface="HarmonyOS Sans" pitchFamily="2" charset="0"/>
                <a:sym typeface="Arial"/>
              </a:rPr>
              <a:t>Delete option.</a:t>
            </a:r>
            <a:endParaRPr>
              <a:latin typeface="HarmonyOS Sans" pitchFamily="2" charset="0"/>
            </a:endParaRPr>
          </a:p>
        </p:txBody>
      </p:sp>
      <p:sp>
        <p:nvSpPr>
          <p:cNvPr id="229" name="Google Shape;229;p15"/>
          <p:cNvSpPr/>
          <p:nvPr/>
        </p:nvSpPr>
        <p:spPr>
          <a:xfrm>
            <a:off x="5761606" y="6489927"/>
            <a:ext cx="4325619"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cxnSp>
        <p:nvCxnSpPr>
          <p:cNvPr id="230" name="Google Shape;230;p15"/>
          <p:cNvCxnSpPr>
            <a:cxnSpLocks/>
            <a:stCxn id="228" idx="1"/>
          </p:cNvCxnSpPr>
          <p:nvPr/>
        </p:nvCxnSpPr>
        <p:spPr>
          <a:xfrm rot="10800000">
            <a:off x="10087363" y="7074409"/>
            <a:ext cx="1746000" cy="136200"/>
          </a:xfrm>
          <a:prstGeom prst="straightConnector1">
            <a:avLst/>
          </a:prstGeom>
          <a:noFill/>
          <a:ln w="57150" cap="flat" cmpd="sng">
            <a:solidFill>
              <a:srgbClr val="0074B9"/>
            </a:solidFill>
            <a:prstDash val="solid"/>
            <a:round/>
            <a:headEnd type="none" w="sm" len="sm"/>
            <a:tailEnd type="triangle" w="med" len="med"/>
          </a:ln>
        </p:spPr>
      </p:cxnSp>
      <p:sp>
        <p:nvSpPr>
          <p:cNvPr id="231" name="Google Shape;231;p15"/>
          <p:cNvSpPr txBox="1"/>
          <p:nvPr/>
        </p:nvSpPr>
        <p:spPr>
          <a:xfrm>
            <a:off x="5862500" y="1298147"/>
            <a:ext cx="128916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Deleting JS components</a:t>
            </a:r>
            <a:endParaRPr>
              <a:latin typeface="HarmonyOS Sans" pitchFamily="2" charset="0"/>
            </a:endParaRPr>
          </a:p>
        </p:txBody>
      </p:sp>
      <p:cxnSp>
        <p:nvCxnSpPr>
          <p:cNvPr id="232" name="Google Shape;232;p15"/>
          <p:cNvCxnSpPr/>
          <p:nvPr/>
        </p:nvCxnSpPr>
        <p:spPr>
          <a:xfrm>
            <a:off x="9436825" y="7821525"/>
            <a:ext cx="0" cy="3740700"/>
          </a:xfrm>
          <a:prstGeom prst="straightConnector1">
            <a:avLst/>
          </a:prstGeom>
          <a:noFill/>
          <a:ln w="57150" cap="flat" cmpd="sng">
            <a:solidFill>
              <a:srgbClr val="0074B9"/>
            </a:solidFill>
            <a:prstDash val="solid"/>
            <a:round/>
            <a:headEnd type="none" w="sm" len="sm"/>
            <a:tailEnd type="triangle" w="med" len="med"/>
          </a:ln>
        </p:spPr>
      </p:cxnSp>
      <p:pic>
        <p:nvPicPr>
          <p:cNvPr id="2" name="Picture 1" descr="Logo&#10;&#10;Description automatically generated">
            <a:extLst>
              <a:ext uri="{FF2B5EF4-FFF2-40B4-BE49-F238E27FC236}">
                <a16:creationId xmlns:a16="http://schemas.microsoft.com/office/drawing/2014/main" id="{065AD02B-5F40-1102-C5B2-48E315F1DF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16"/>
          <p:cNvGrpSpPr/>
          <p:nvPr/>
        </p:nvGrpSpPr>
        <p:grpSpPr>
          <a:xfrm>
            <a:off x="0" y="0"/>
            <a:ext cx="24384002" cy="13777770"/>
            <a:chOff x="0" y="0"/>
            <a:chExt cx="24384001" cy="13777768"/>
          </a:xfrm>
        </p:grpSpPr>
        <p:pic>
          <p:nvPicPr>
            <p:cNvPr id="239" name="Google Shape;239;p1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40" name="Google Shape;240;p1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41" name="Google Shape;241;p1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42" name="Google Shape;242;p16"/>
          <p:cNvSpPr txBox="1"/>
          <p:nvPr/>
        </p:nvSpPr>
        <p:spPr>
          <a:xfrm>
            <a:off x="8075488" y="1410550"/>
            <a:ext cx="823302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Modify scene view</a:t>
            </a:r>
            <a:endParaRPr>
              <a:latin typeface="HarmonyOS Sans" pitchFamily="2" charset="0"/>
            </a:endParaRPr>
          </a:p>
        </p:txBody>
      </p:sp>
      <p:sp>
        <p:nvSpPr>
          <p:cNvPr id="243" name="Google Shape;243;p16"/>
          <p:cNvSpPr txBox="1"/>
          <p:nvPr/>
        </p:nvSpPr>
        <p:spPr>
          <a:xfrm>
            <a:off x="5920732" y="3596059"/>
            <a:ext cx="12542533" cy="156966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Zoom</a:t>
            </a:r>
            <a:r>
              <a:rPr lang="en-US" sz="3200" b="0" i="0" u="none" strike="noStrike" cap="none">
                <a:solidFill>
                  <a:schemeClr val="lt1"/>
                </a:solidFill>
                <a:latin typeface="HarmonyOS Sans" pitchFamily="2" charset="0"/>
                <a:sym typeface="Arial"/>
              </a:rPr>
              <a:t> using the </a:t>
            </a:r>
            <a:r>
              <a:rPr lang="en-US" sz="3200" b="1" i="0" u="none" strike="noStrike" cap="none">
                <a:solidFill>
                  <a:schemeClr val="lt1"/>
                </a:solidFill>
                <a:latin typeface="HarmonyOS Sans" pitchFamily="2" charset="0"/>
                <a:sym typeface="Arial"/>
              </a:rPr>
              <a:t>scroll wheel</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Pan</a:t>
            </a:r>
            <a:r>
              <a:rPr lang="en-US" sz="3200" b="0" i="0" u="none" strike="noStrike" cap="none">
                <a:solidFill>
                  <a:schemeClr val="lt1"/>
                </a:solidFill>
                <a:latin typeface="HarmonyOS Sans" pitchFamily="2" charset="0"/>
                <a:sym typeface="Arial"/>
              </a:rPr>
              <a:t> by </a:t>
            </a:r>
            <a:r>
              <a:rPr lang="en-US" sz="3200" b="1" i="0" u="none" strike="noStrike" cap="none">
                <a:solidFill>
                  <a:schemeClr val="lt1"/>
                </a:solidFill>
                <a:latin typeface="HarmonyOS Sans" pitchFamily="2" charset="0"/>
                <a:sym typeface="Arial"/>
              </a:rPr>
              <a:t>right-clicking</a:t>
            </a:r>
            <a:r>
              <a:rPr lang="en-US" sz="3200" b="0" i="0" u="none" strike="noStrike" cap="none">
                <a:solidFill>
                  <a:schemeClr val="lt1"/>
                </a:solidFill>
                <a:latin typeface="HarmonyOS Sans" pitchFamily="2" charset="0"/>
                <a:sym typeface="Arial"/>
              </a:rPr>
              <a:t> and dragging</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Rotate</a:t>
            </a:r>
            <a:r>
              <a:rPr lang="en-US" sz="3200" b="0" i="0" u="none" strike="noStrike" cap="none">
                <a:solidFill>
                  <a:schemeClr val="lt1"/>
                </a:solidFill>
                <a:latin typeface="HarmonyOS Sans" pitchFamily="2" charset="0"/>
                <a:sym typeface="Arial"/>
              </a:rPr>
              <a:t> by holding the </a:t>
            </a:r>
            <a:r>
              <a:rPr lang="en-US" sz="3200" b="1" i="0" u="none" strike="noStrike" cap="none">
                <a:solidFill>
                  <a:schemeClr val="lt1"/>
                </a:solidFill>
                <a:latin typeface="HarmonyOS Sans" pitchFamily="2" charset="0"/>
                <a:sym typeface="Arial"/>
              </a:rPr>
              <a:t>middle-mouse button </a:t>
            </a:r>
            <a:r>
              <a:rPr lang="en-US" sz="3200" b="0" i="0" u="none" strike="noStrike" cap="none">
                <a:solidFill>
                  <a:schemeClr val="lt1"/>
                </a:solidFill>
                <a:latin typeface="HarmonyOS Sans" pitchFamily="2" charset="0"/>
                <a:sym typeface="Arial"/>
              </a:rPr>
              <a:t>and dragging.</a:t>
            </a:r>
            <a:endParaRPr>
              <a:latin typeface="HarmonyOS Sans" pitchFamily="2" charset="0"/>
            </a:endParaRPr>
          </a:p>
        </p:txBody>
      </p:sp>
      <p:pic>
        <p:nvPicPr>
          <p:cNvPr id="244" name="Google Shape;244;p16"/>
          <p:cNvPicPr preferRelativeResize="0"/>
          <p:nvPr/>
        </p:nvPicPr>
        <p:blipFill rotWithShape="1">
          <a:blip r:embed="rId6">
            <a:alphaModFix/>
          </a:blip>
          <a:srcRect/>
          <a:stretch/>
        </p:blipFill>
        <p:spPr>
          <a:xfrm>
            <a:off x="1297259" y="6177373"/>
            <a:ext cx="6447670" cy="4219577"/>
          </a:xfrm>
          <a:prstGeom prst="rect">
            <a:avLst/>
          </a:prstGeom>
          <a:noFill/>
          <a:ln>
            <a:noFill/>
          </a:ln>
        </p:spPr>
      </p:pic>
      <p:pic>
        <p:nvPicPr>
          <p:cNvPr id="245" name="Google Shape;245;p16"/>
          <p:cNvPicPr preferRelativeResize="0"/>
          <p:nvPr/>
        </p:nvPicPr>
        <p:blipFill rotWithShape="1">
          <a:blip r:embed="rId7">
            <a:alphaModFix/>
          </a:blip>
          <a:srcRect/>
          <a:stretch/>
        </p:blipFill>
        <p:spPr>
          <a:xfrm>
            <a:off x="8956316" y="6177374"/>
            <a:ext cx="6471367" cy="4219575"/>
          </a:xfrm>
          <a:prstGeom prst="rect">
            <a:avLst/>
          </a:prstGeom>
          <a:noFill/>
          <a:ln>
            <a:noFill/>
          </a:ln>
        </p:spPr>
      </p:pic>
      <p:pic>
        <p:nvPicPr>
          <p:cNvPr id="246" name="Google Shape;246;p16"/>
          <p:cNvPicPr preferRelativeResize="0"/>
          <p:nvPr/>
        </p:nvPicPr>
        <p:blipFill rotWithShape="1">
          <a:blip r:embed="rId8">
            <a:alphaModFix/>
          </a:blip>
          <a:srcRect/>
          <a:stretch/>
        </p:blipFill>
        <p:spPr>
          <a:xfrm>
            <a:off x="16639070" y="6177373"/>
            <a:ext cx="6389643" cy="4219575"/>
          </a:xfrm>
          <a:prstGeom prst="rect">
            <a:avLst/>
          </a:prstGeom>
          <a:noFill/>
          <a:ln>
            <a:noFill/>
          </a:ln>
        </p:spPr>
      </p:pic>
      <p:sp>
        <p:nvSpPr>
          <p:cNvPr id="247" name="Google Shape;247;p16"/>
          <p:cNvSpPr txBox="1"/>
          <p:nvPr/>
        </p:nvSpPr>
        <p:spPr>
          <a:xfrm>
            <a:off x="3194600"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#1. Zoom</a:t>
            </a:r>
            <a:endParaRPr>
              <a:latin typeface="HarmonyOS Sans" pitchFamily="2" charset="0"/>
            </a:endParaRPr>
          </a:p>
        </p:txBody>
      </p:sp>
      <p:sp>
        <p:nvSpPr>
          <p:cNvPr id="248" name="Google Shape;248;p16"/>
          <p:cNvSpPr txBox="1"/>
          <p:nvPr/>
        </p:nvSpPr>
        <p:spPr>
          <a:xfrm>
            <a:off x="10865505"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#2. Pan</a:t>
            </a:r>
            <a:endParaRPr>
              <a:latin typeface="HarmonyOS Sans" pitchFamily="2" charset="0"/>
            </a:endParaRPr>
          </a:p>
        </p:txBody>
      </p:sp>
      <p:sp>
        <p:nvSpPr>
          <p:cNvPr id="249" name="Google Shape;249;p16"/>
          <p:cNvSpPr txBox="1"/>
          <p:nvPr/>
        </p:nvSpPr>
        <p:spPr>
          <a:xfrm>
            <a:off x="18507397"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#3. Rotate</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40A3163F-F1CA-9B5C-7496-608A526BE7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17"/>
          <p:cNvGrpSpPr/>
          <p:nvPr/>
        </p:nvGrpSpPr>
        <p:grpSpPr>
          <a:xfrm>
            <a:off x="0" y="0"/>
            <a:ext cx="24384002" cy="13777770"/>
            <a:chOff x="0" y="0"/>
            <a:chExt cx="24384001" cy="13777768"/>
          </a:xfrm>
        </p:grpSpPr>
        <p:pic>
          <p:nvPicPr>
            <p:cNvPr id="256" name="Google Shape;256;p17"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57" name="Google Shape;257;p17"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58" name="Google Shape;258;p17"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59" name="Google Shape;259;p17"/>
          <p:cNvSpPr txBox="1"/>
          <p:nvPr/>
        </p:nvSpPr>
        <p:spPr>
          <a:xfrm>
            <a:off x="10433179" y="1410550"/>
            <a:ext cx="3791101" cy="1644656"/>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Lighting</a:t>
            </a:r>
            <a:endParaRPr dirty="0">
              <a:latin typeface="HarmonyOS Sans" pitchFamily="2" charset="0"/>
            </a:endParaRPr>
          </a:p>
        </p:txBody>
      </p:sp>
      <p:sp>
        <p:nvSpPr>
          <p:cNvPr id="260" name="Google Shape;260;p17"/>
          <p:cNvSpPr txBox="1"/>
          <p:nvPr/>
        </p:nvSpPr>
        <p:spPr>
          <a:xfrm>
            <a:off x="15587947" y="4317620"/>
            <a:ext cx="7545014" cy="600160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right-click </a:t>
            </a:r>
            <a:r>
              <a:rPr lang="en-US" sz="3200" b="1" i="0" u="none" strike="noStrike" cap="none">
                <a:solidFill>
                  <a:schemeClr val="lt1"/>
                </a:solidFill>
                <a:latin typeface="HarmonyOS Sans" pitchFamily="2" charset="0"/>
                <a:sym typeface="Arial"/>
              </a:rPr>
              <a:t>root &gt; Add Object &gt; Light </a:t>
            </a:r>
            <a:r>
              <a:rPr lang="en-US" sz="3200" b="0" i="0" u="none" strike="noStrike" cap="none">
                <a:solidFill>
                  <a:schemeClr val="lt1"/>
                </a:solidFill>
                <a:latin typeface="HarmonyOS Sans" pitchFamily="2" charset="0"/>
                <a:sym typeface="Arial"/>
              </a:rPr>
              <a:t>to create a new </a:t>
            </a:r>
            <a:r>
              <a:rPr lang="en-US" sz="3200" b="1" i="0" u="none" strike="noStrike" cap="none">
                <a:solidFill>
                  <a:schemeClr val="lt1"/>
                </a:solidFill>
                <a:latin typeface="HarmonyOS Sans" pitchFamily="2" charset="0"/>
                <a:sym typeface="Arial"/>
              </a:rPr>
              <a:t>Light object</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In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 you can adjust the transformation, light intensity, color, and light type.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Expanding the type drop-down menu shows 3 different light types. Single </a:t>
            </a:r>
            <a:r>
              <a:rPr lang="en-US" sz="3200" b="1" i="0" u="none" strike="noStrike" cap="none">
                <a:solidFill>
                  <a:schemeClr val="lt1"/>
                </a:solidFill>
                <a:latin typeface="HarmonyOS Sans" pitchFamily="2" charset="0"/>
                <a:sym typeface="Arial"/>
              </a:rPr>
              <a:t>sun light </a:t>
            </a:r>
            <a:r>
              <a:rPr lang="en-US" sz="3200" b="0" i="0" u="none" strike="noStrike" cap="none">
                <a:solidFill>
                  <a:schemeClr val="lt1"/>
                </a:solidFill>
                <a:latin typeface="HarmonyOS Sans" pitchFamily="2" charset="0"/>
                <a:sym typeface="Arial"/>
              </a:rPr>
              <a:t>can illuminate the entire scene in comparison to </a:t>
            </a:r>
            <a:r>
              <a:rPr lang="en-US" sz="3200" b="1" i="0" u="none" strike="noStrike" cap="none">
                <a:solidFill>
                  <a:schemeClr val="lt1"/>
                </a:solidFill>
                <a:latin typeface="HarmonyOS Sans" pitchFamily="2" charset="0"/>
                <a:sym typeface="Arial"/>
              </a:rPr>
              <a:t>multiple point lights </a:t>
            </a:r>
            <a:r>
              <a:rPr lang="en-US" sz="3200" b="0" i="0" u="none" strike="noStrike" cap="none">
                <a:solidFill>
                  <a:schemeClr val="lt1"/>
                </a:solidFill>
                <a:latin typeface="HarmonyOS Sans" pitchFamily="2" charset="0"/>
                <a:sym typeface="Arial"/>
              </a:rPr>
              <a:t>while having </a:t>
            </a:r>
            <a:r>
              <a:rPr lang="en-US" sz="3200" b="1" i="0" u="none" strike="noStrike" cap="none">
                <a:solidFill>
                  <a:schemeClr val="lt1"/>
                </a:solidFill>
                <a:latin typeface="HarmonyOS Sans" pitchFamily="2" charset="0"/>
                <a:sym typeface="Arial"/>
              </a:rPr>
              <a:t>better performance</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261" name="Google Shape;261;p17"/>
          <p:cNvPicPr preferRelativeResize="0"/>
          <p:nvPr/>
        </p:nvPicPr>
        <p:blipFill rotWithShape="1">
          <a:blip r:embed="rId6">
            <a:alphaModFix/>
          </a:blip>
          <a:srcRect/>
          <a:stretch/>
        </p:blipFill>
        <p:spPr>
          <a:xfrm>
            <a:off x="1251039" y="4083704"/>
            <a:ext cx="7750951" cy="6330699"/>
          </a:xfrm>
          <a:prstGeom prst="rect">
            <a:avLst/>
          </a:prstGeom>
          <a:noFill/>
          <a:ln w="9525" cap="flat" cmpd="sng">
            <a:solidFill>
              <a:schemeClr val="lt1"/>
            </a:solidFill>
            <a:prstDash val="solid"/>
            <a:round/>
            <a:headEnd type="none" w="sm" len="sm"/>
            <a:tailEnd type="none" w="sm" len="sm"/>
          </a:ln>
        </p:spPr>
      </p:pic>
      <p:pic>
        <p:nvPicPr>
          <p:cNvPr id="262" name="Google Shape;262;p17"/>
          <p:cNvPicPr preferRelativeResize="0"/>
          <p:nvPr/>
        </p:nvPicPr>
        <p:blipFill rotWithShape="1">
          <a:blip r:embed="rId7">
            <a:alphaModFix/>
          </a:blip>
          <a:srcRect/>
          <a:stretch/>
        </p:blipFill>
        <p:spPr>
          <a:xfrm>
            <a:off x="9516362" y="3933045"/>
            <a:ext cx="5557213" cy="6632015"/>
          </a:xfrm>
          <a:prstGeom prst="rect">
            <a:avLst/>
          </a:prstGeom>
          <a:noFill/>
          <a:ln w="9525" cap="flat" cmpd="sng">
            <a:solidFill>
              <a:schemeClr val="lt1"/>
            </a:solidFill>
            <a:prstDash val="solid"/>
            <a:round/>
            <a:headEnd type="none" w="sm" len="sm"/>
            <a:tailEnd type="none" w="sm" len="sm"/>
          </a:ln>
        </p:spPr>
      </p:pic>
      <p:pic>
        <p:nvPicPr>
          <p:cNvPr id="263" name="Google Shape;263;p17"/>
          <p:cNvPicPr preferRelativeResize="0"/>
          <p:nvPr/>
        </p:nvPicPr>
        <p:blipFill rotWithShape="1">
          <a:blip r:embed="rId8">
            <a:alphaModFix/>
          </a:blip>
          <a:srcRect/>
          <a:stretch/>
        </p:blipFill>
        <p:spPr>
          <a:xfrm>
            <a:off x="13686772" y="10854669"/>
            <a:ext cx="3802350" cy="1138347"/>
          </a:xfrm>
          <a:prstGeom prst="rect">
            <a:avLst/>
          </a:prstGeom>
          <a:noFill/>
          <a:ln w="9525" cap="flat" cmpd="sng">
            <a:solidFill>
              <a:schemeClr val="lt1"/>
            </a:solidFill>
            <a:prstDash val="solid"/>
            <a:round/>
            <a:headEnd type="none" w="sm" len="sm"/>
            <a:tailEnd type="none" w="sm" len="sm"/>
          </a:ln>
        </p:spPr>
      </p:pic>
      <p:sp>
        <p:nvSpPr>
          <p:cNvPr id="264" name="Google Shape;264;p17"/>
          <p:cNvSpPr/>
          <p:nvPr/>
        </p:nvSpPr>
        <p:spPr>
          <a:xfrm>
            <a:off x="11249336" y="7057694"/>
            <a:ext cx="3655074"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265" name="Google Shape;265;p17"/>
          <p:cNvSpPr txBox="1"/>
          <p:nvPr/>
        </p:nvSpPr>
        <p:spPr>
          <a:xfrm>
            <a:off x="15289312" y="1216036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266" name="Google Shape;266;p17"/>
          <p:cNvCxnSpPr>
            <a:cxnSpLocks/>
            <a:stCxn id="264" idx="3"/>
            <a:endCxn id="263" idx="0"/>
          </p:cNvCxnSpPr>
          <p:nvPr/>
        </p:nvCxnSpPr>
        <p:spPr>
          <a:xfrm>
            <a:off x="14904410" y="7360649"/>
            <a:ext cx="683537" cy="3494020"/>
          </a:xfrm>
          <a:prstGeom prst="straightConnector1">
            <a:avLst/>
          </a:prstGeom>
          <a:noFill/>
          <a:ln w="57150" cap="flat" cmpd="sng">
            <a:solidFill>
              <a:srgbClr val="0074B9"/>
            </a:solidFill>
            <a:prstDash val="solid"/>
            <a:round/>
            <a:headEnd type="none" w="sm" len="sm"/>
            <a:tailEnd type="triangle" w="med" len="med"/>
          </a:ln>
        </p:spPr>
      </p:cxnSp>
      <p:sp>
        <p:nvSpPr>
          <p:cNvPr id="267" name="Google Shape;267;p17"/>
          <p:cNvSpPr txBox="1"/>
          <p:nvPr/>
        </p:nvSpPr>
        <p:spPr>
          <a:xfrm>
            <a:off x="11996333" y="1073673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68" name="Google Shape;268;p17"/>
          <p:cNvSpPr txBox="1"/>
          <p:nvPr/>
        </p:nvSpPr>
        <p:spPr>
          <a:xfrm>
            <a:off x="4827879" y="1047512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0125EC5B-4C29-46B8-F1A6-5087D126B6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18"/>
          <p:cNvGrpSpPr/>
          <p:nvPr/>
        </p:nvGrpSpPr>
        <p:grpSpPr>
          <a:xfrm>
            <a:off x="0" y="0"/>
            <a:ext cx="24384002" cy="13777770"/>
            <a:chOff x="0" y="0"/>
            <a:chExt cx="24384001" cy="13777768"/>
          </a:xfrm>
        </p:grpSpPr>
        <p:pic>
          <p:nvPicPr>
            <p:cNvPr id="275" name="Google Shape;275;p1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76" name="Google Shape;276;p1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77" name="Google Shape;277;p1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78" name="Google Shape;278;p18"/>
          <p:cNvSpPr txBox="1"/>
          <p:nvPr/>
        </p:nvSpPr>
        <p:spPr>
          <a:xfrm>
            <a:off x="15806452" y="4226036"/>
            <a:ext cx="7509833" cy="40318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Some objects may not </a:t>
            </a:r>
            <a:r>
              <a:rPr lang="en-US" sz="3200" b="1" i="0" u="none" strike="noStrike" cap="none">
                <a:solidFill>
                  <a:schemeClr val="lt1"/>
                </a:solidFill>
                <a:latin typeface="HarmonyOS Sans" pitchFamily="2" charset="0"/>
                <a:sym typeface="Arial"/>
              </a:rPr>
              <a:t>cast shadows</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Navigate to the Properties view of the object and check the material selection (under </a:t>
            </a:r>
            <a:r>
              <a:rPr lang="en-US" sz="3200" b="1" i="0" u="none" strike="noStrike" cap="none">
                <a:solidFill>
                  <a:schemeClr val="lt1"/>
                </a:solidFill>
                <a:latin typeface="HarmonyOS Sans" pitchFamily="2" charset="0"/>
                <a:sym typeface="Arial"/>
              </a:rPr>
              <a:t>Components &gt; mesh &gt; material</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top left, open </a:t>
            </a:r>
            <a:r>
              <a:rPr lang="en-US" sz="3200" b="1" i="0" u="none" strike="noStrike" cap="none">
                <a:solidFill>
                  <a:schemeClr val="lt1"/>
                </a:solidFill>
                <a:latin typeface="HarmonyOS Sans" pitchFamily="2" charset="0"/>
                <a:sym typeface="Arial"/>
              </a:rPr>
              <a:t>Views &gt; Resources</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279" name="Google Shape;279;p18"/>
          <p:cNvPicPr preferRelativeResize="0"/>
          <p:nvPr/>
        </p:nvPicPr>
        <p:blipFill rotWithShape="1">
          <a:blip r:embed="rId6">
            <a:alphaModFix/>
          </a:blip>
          <a:srcRect/>
          <a:stretch/>
        </p:blipFill>
        <p:spPr>
          <a:xfrm>
            <a:off x="10962484" y="3789477"/>
            <a:ext cx="4386676" cy="4472690"/>
          </a:xfrm>
          <a:prstGeom prst="rect">
            <a:avLst/>
          </a:prstGeom>
          <a:noFill/>
          <a:ln w="9525" cap="flat" cmpd="sng">
            <a:solidFill>
              <a:schemeClr val="lt1"/>
            </a:solidFill>
            <a:prstDash val="solid"/>
            <a:round/>
            <a:headEnd type="none" w="sm" len="sm"/>
            <a:tailEnd type="none" w="sm" len="sm"/>
          </a:ln>
        </p:spPr>
      </p:pic>
      <p:pic>
        <p:nvPicPr>
          <p:cNvPr id="280" name="Google Shape;280;p18"/>
          <p:cNvPicPr preferRelativeResize="0"/>
          <p:nvPr/>
        </p:nvPicPr>
        <p:blipFill rotWithShape="1">
          <a:blip r:embed="rId7">
            <a:alphaModFix/>
          </a:blip>
          <a:srcRect/>
          <a:stretch/>
        </p:blipFill>
        <p:spPr>
          <a:xfrm>
            <a:off x="5271821" y="3956088"/>
            <a:ext cx="5245802" cy="7172358"/>
          </a:xfrm>
          <a:prstGeom prst="rect">
            <a:avLst/>
          </a:prstGeom>
          <a:noFill/>
          <a:ln w="9525" cap="flat" cmpd="sng">
            <a:solidFill>
              <a:schemeClr val="lt1"/>
            </a:solidFill>
            <a:prstDash val="solid"/>
            <a:round/>
            <a:headEnd type="none" w="sm" len="sm"/>
            <a:tailEnd type="none" w="sm" len="sm"/>
          </a:ln>
        </p:spPr>
      </p:pic>
      <p:pic>
        <p:nvPicPr>
          <p:cNvPr id="281" name="Google Shape;281;p18"/>
          <p:cNvPicPr preferRelativeResize="0"/>
          <p:nvPr/>
        </p:nvPicPr>
        <p:blipFill rotWithShape="1">
          <a:blip r:embed="rId8">
            <a:alphaModFix/>
          </a:blip>
          <a:srcRect l="31985" t="7334" b="14893"/>
          <a:stretch/>
        </p:blipFill>
        <p:spPr>
          <a:xfrm>
            <a:off x="1402772" y="3992119"/>
            <a:ext cx="3459975" cy="4067407"/>
          </a:xfrm>
          <a:prstGeom prst="rect">
            <a:avLst/>
          </a:prstGeom>
          <a:noFill/>
          <a:ln w="9525" cap="flat" cmpd="sng">
            <a:solidFill>
              <a:schemeClr val="lt1"/>
            </a:solidFill>
            <a:prstDash val="solid"/>
            <a:round/>
            <a:headEnd type="none" w="sm" len="sm"/>
            <a:tailEnd type="none" w="sm" len="sm"/>
          </a:ln>
        </p:spPr>
      </p:pic>
      <p:sp>
        <p:nvSpPr>
          <p:cNvPr id="282" name="Google Shape;282;p18"/>
          <p:cNvSpPr/>
          <p:nvPr/>
        </p:nvSpPr>
        <p:spPr>
          <a:xfrm>
            <a:off x="12272727" y="6631941"/>
            <a:ext cx="2223482"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283" name="Google Shape;283;p18"/>
          <p:cNvSpPr txBox="1"/>
          <p:nvPr/>
        </p:nvSpPr>
        <p:spPr>
          <a:xfrm>
            <a:off x="12787198" y="862593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4" name="Google Shape;284;p18"/>
          <p:cNvSpPr/>
          <p:nvPr/>
        </p:nvSpPr>
        <p:spPr>
          <a:xfrm>
            <a:off x="5373855" y="9768440"/>
            <a:ext cx="5024487"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285" name="Google Shape;285;p18"/>
          <p:cNvSpPr txBox="1"/>
          <p:nvPr/>
        </p:nvSpPr>
        <p:spPr>
          <a:xfrm>
            <a:off x="7596087" y="1141474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6" name="Google Shape;286;p18"/>
          <p:cNvSpPr txBox="1"/>
          <p:nvPr/>
        </p:nvSpPr>
        <p:spPr>
          <a:xfrm>
            <a:off x="2916929" y="836432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7" name="Google Shape;287;p18"/>
          <p:cNvSpPr txBox="1"/>
          <p:nvPr/>
        </p:nvSpPr>
        <p:spPr>
          <a:xfrm>
            <a:off x="8081099" y="1231388"/>
            <a:ext cx="822180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Enabling shadows</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2DD72B6B-91E4-2511-FCF4-9F4EB542CE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19"/>
          <p:cNvGrpSpPr/>
          <p:nvPr/>
        </p:nvGrpSpPr>
        <p:grpSpPr>
          <a:xfrm>
            <a:off x="0" y="0"/>
            <a:ext cx="24384002" cy="13777770"/>
            <a:chOff x="0" y="0"/>
            <a:chExt cx="24384001" cy="13777768"/>
          </a:xfrm>
        </p:grpSpPr>
        <p:pic>
          <p:nvPicPr>
            <p:cNvPr id="294" name="Google Shape;294;p19"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95" name="Google Shape;295;p19"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96" name="Google Shape;296;p19"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grpSp>
        <p:nvGrpSpPr>
          <p:cNvPr id="297" name="Google Shape;297;p19"/>
          <p:cNvGrpSpPr/>
          <p:nvPr/>
        </p:nvGrpSpPr>
        <p:grpSpPr>
          <a:xfrm>
            <a:off x="11174183" y="3209044"/>
            <a:ext cx="11299390" cy="8995631"/>
            <a:chOff x="10873084" y="3209044"/>
            <a:chExt cx="11600489" cy="9235341"/>
          </a:xfrm>
        </p:grpSpPr>
        <p:pic>
          <p:nvPicPr>
            <p:cNvPr id="298" name="Google Shape;298;p19"/>
            <p:cNvPicPr preferRelativeResize="0"/>
            <p:nvPr/>
          </p:nvPicPr>
          <p:blipFill rotWithShape="1">
            <a:blip r:embed="rId6">
              <a:alphaModFix/>
            </a:blip>
            <a:srcRect/>
            <a:stretch/>
          </p:blipFill>
          <p:spPr>
            <a:xfrm>
              <a:off x="10873084" y="3209044"/>
              <a:ext cx="11600489" cy="9235341"/>
            </a:xfrm>
            <a:prstGeom prst="rect">
              <a:avLst/>
            </a:prstGeom>
            <a:noFill/>
            <a:ln w="9525" cap="flat" cmpd="sng">
              <a:solidFill>
                <a:schemeClr val="lt1"/>
              </a:solidFill>
              <a:prstDash val="solid"/>
              <a:round/>
              <a:headEnd type="none" w="sm" len="sm"/>
              <a:tailEnd type="none" w="sm" len="sm"/>
            </a:ln>
          </p:spPr>
        </p:pic>
        <p:pic>
          <p:nvPicPr>
            <p:cNvPr id="299" name="Google Shape;299;p19"/>
            <p:cNvPicPr preferRelativeResize="0"/>
            <p:nvPr/>
          </p:nvPicPr>
          <p:blipFill rotWithShape="1">
            <a:blip r:embed="rId7">
              <a:alphaModFix/>
            </a:blip>
            <a:srcRect/>
            <a:stretch/>
          </p:blipFill>
          <p:spPr>
            <a:xfrm>
              <a:off x="10874615" y="8800585"/>
              <a:ext cx="5830569" cy="3633481"/>
            </a:xfrm>
            <a:prstGeom prst="rect">
              <a:avLst/>
            </a:prstGeom>
            <a:noFill/>
            <a:ln>
              <a:noFill/>
            </a:ln>
          </p:spPr>
        </p:pic>
      </p:grpSp>
      <p:pic>
        <p:nvPicPr>
          <p:cNvPr id="300" name="Google Shape;300;p19"/>
          <p:cNvPicPr preferRelativeResize="0"/>
          <p:nvPr/>
        </p:nvPicPr>
        <p:blipFill rotWithShape="1">
          <a:blip r:embed="rId8">
            <a:alphaModFix/>
          </a:blip>
          <a:srcRect/>
          <a:stretch/>
        </p:blipFill>
        <p:spPr>
          <a:xfrm>
            <a:off x="1657070" y="3209044"/>
            <a:ext cx="7751589" cy="4989298"/>
          </a:xfrm>
          <a:prstGeom prst="rect">
            <a:avLst/>
          </a:prstGeom>
          <a:noFill/>
          <a:ln w="9525" cap="flat" cmpd="sng">
            <a:solidFill>
              <a:schemeClr val="lt1"/>
            </a:solidFill>
            <a:prstDash val="solid"/>
            <a:round/>
            <a:headEnd type="none" w="sm" len="sm"/>
            <a:tailEnd type="none" w="sm" len="sm"/>
          </a:ln>
        </p:spPr>
      </p:pic>
      <p:sp>
        <p:nvSpPr>
          <p:cNvPr id="301" name="Google Shape;301;p19"/>
          <p:cNvSpPr txBox="1"/>
          <p:nvPr/>
        </p:nvSpPr>
        <p:spPr>
          <a:xfrm>
            <a:off x="6531797" y="1231388"/>
            <a:ext cx="1132040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Enabling shadows (cont.)</a:t>
            </a:r>
            <a:endParaRPr>
              <a:latin typeface="HarmonyOS Sans" pitchFamily="2" charset="0"/>
            </a:endParaRPr>
          </a:p>
        </p:txBody>
      </p:sp>
      <p:sp>
        <p:nvSpPr>
          <p:cNvPr id="302" name="Google Shape;302;p19"/>
          <p:cNvSpPr txBox="1"/>
          <p:nvPr/>
        </p:nvSpPr>
        <p:spPr>
          <a:xfrm>
            <a:off x="1494350" y="8585978"/>
            <a:ext cx="9022273" cy="40318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Check which </a:t>
            </a:r>
            <a:r>
              <a:rPr lang="en-US" sz="3200" b="1" i="0" u="none" strike="noStrike" cap="none">
                <a:solidFill>
                  <a:schemeClr val="lt1"/>
                </a:solidFill>
                <a:latin typeface="HarmonyOS Sans" pitchFamily="2" charset="0"/>
                <a:sym typeface="Arial"/>
              </a:rPr>
              <a:t>pipeline</a:t>
            </a:r>
            <a:r>
              <a:rPr lang="en-US" sz="3200" b="0" i="0" u="none" strike="noStrike" cap="none">
                <a:solidFill>
                  <a:schemeClr val="lt1"/>
                </a:solidFill>
                <a:latin typeface="HarmonyOS Sans" pitchFamily="2" charset="0"/>
                <a:sym typeface="Arial"/>
              </a:rPr>
              <a:t> correlates to the </a:t>
            </a:r>
            <a:r>
              <a:rPr lang="en-US" sz="3200" b="1" i="0" u="none" strike="noStrike" cap="none">
                <a:solidFill>
                  <a:schemeClr val="lt1"/>
                </a:solidFill>
                <a:latin typeface="HarmonyOS Sans" pitchFamily="2" charset="0"/>
                <a:sym typeface="Arial"/>
              </a:rPr>
              <a:t>material</a:t>
            </a:r>
            <a:r>
              <a:rPr lang="en-US" sz="3200" b="0" i="0" u="none" strike="noStrike" cap="none">
                <a:solidFill>
                  <a:schemeClr val="lt1"/>
                </a:solidFill>
                <a:latin typeface="HarmonyOS Sans" pitchFamily="2" charset="0"/>
                <a:sym typeface="Arial"/>
              </a:rPr>
              <a:t> of your 3D object.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Switch to the </a:t>
            </a:r>
            <a:r>
              <a:rPr lang="en-US" sz="3200" b="1" i="0" u="none" strike="noStrike" cap="none">
                <a:solidFill>
                  <a:schemeClr val="lt1"/>
                </a:solidFill>
                <a:latin typeface="HarmonyOS Sans" pitchFamily="2" charset="0"/>
                <a:sym typeface="Arial"/>
              </a:rPr>
              <a:t>Pipelines tab </a:t>
            </a:r>
            <a:r>
              <a:rPr lang="en-US" sz="3200" b="0" i="0" u="none" strike="noStrike" cap="none">
                <a:solidFill>
                  <a:schemeClr val="lt1"/>
                </a:solidFill>
                <a:latin typeface="HarmonyOS Sans" pitchFamily="2" charset="0"/>
                <a:sym typeface="Arial"/>
              </a:rPr>
              <a:t>(Views &gt; Resources &gt; Pipelines) and select your pipeline.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Geometry settings &gt; </a:t>
            </a:r>
            <a:r>
              <a:rPr lang="en-US" sz="3200" b="1" i="0" u="none" strike="noStrike" cap="none">
                <a:solidFill>
                  <a:schemeClr val="lt1"/>
                </a:solidFill>
                <a:latin typeface="HarmonyOS Sans" pitchFamily="2" charset="0"/>
                <a:sym typeface="Arial"/>
              </a:rPr>
              <a:t>castShadows</a:t>
            </a:r>
            <a:endParaRPr sz="3200" b="1" i="0" u="none" strike="noStrike" cap="none">
              <a:solidFill>
                <a:schemeClr val="lt1"/>
              </a:solidFill>
              <a:latin typeface="HarmonyOS Sans" pitchFamily="2" charset="0"/>
              <a:sym typeface="Arial"/>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Disable Features &gt; </a:t>
            </a:r>
            <a:r>
              <a:rPr lang="en-US" sz="3200" b="1" i="0" u="none" strike="noStrike" cap="none">
                <a:solidFill>
                  <a:schemeClr val="lt1"/>
                </a:solidFill>
                <a:latin typeface="HarmonyOS Sans" pitchFamily="2" charset="0"/>
                <a:sym typeface="Arial"/>
              </a:rPr>
              <a:t>ALPHA</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ALPHA_MASKED</a:t>
            </a:r>
            <a:endParaRPr>
              <a:latin typeface="HarmonyOS Sans" pitchFamily="2" charset="0"/>
            </a:endParaRPr>
          </a:p>
        </p:txBody>
      </p:sp>
      <p:sp>
        <p:nvSpPr>
          <p:cNvPr id="303" name="Google Shape;303;p19"/>
          <p:cNvSpPr/>
          <p:nvPr/>
        </p:nvSpPr>
        <p:spPr>
          <a:xfrm>
            <a:off x="11095325" y="7729548"/>
            <a:ext cx="5670783"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304" name="Google Shape;304;p19"/>
          <p:cNvSpPr txBox="1"/>
          <p:nvPr/>
        </p:nvSpPr>
        <p:spPr>
          <a:xfrm>
            <a:off x="22830033" y="958625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5" name="Google Shape;305;p19"/>
          <p:cNvSpPr/>
          <p:nvPr/>
        </p:nvSpPr>
        <p:spPr>
          <a:xfrm>
            <a:off x="1755148" y="7361362"/>
            <a:ext cx="7653511"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306" name="Google Shape;306;p19"/>
          <p:cNvSpPr txBox="1"/>
          <p:nvPr/>
        </p:nvSpPr>
        <p:spPr>
          <a:xfrm>
            <a:off x="10138914" y="7731164"/>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7" name="Google Shape;307;p19"/>
          <p:cNvSpPr txBox="1"/>
          <p:nvPr/>
        </p:nvSpPr>
        <p:spPr>
          <a:xfrm>
            <a:off x="897080" y="717146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8" name="Google Shape;308;p19"/>
          <p:cNvSpPr txBox="1"/>
          <p:nvPr/>
        </p:nvSpPr>
        <p:spPr>
          <a:xfrm>
            <a:off x="22830033" y="574233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dirty="0">
              <a:latin typeface="HarmonyOS Sans" pitchFamily="2" charset="0"/>
            </a:endParaRPr>
          </a:p>
        </p:txBody>
      </p:sp>
      <p:sp>
        <p:nvSpPr>
          <p:cNvPr id="309" name="Google Shape;309;p19"/>
          <p:cNvSpPr/>
          <p:nvPr/>
        </p:nvSpPr>
        <p:spPr>
          <a:xfrm>
            <a:off x="16854906" y="9283297"/>
            <a:ext cx="5670783"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310" name="Google Shape;310;p19"/>
          <p:cNvSpPr/>
          <p:nvPr/>
        </p:nvSpPr>
        <p:spPr>
          <a:xfrm>
            <a:off x="16854906" y="5727439"/>
            <a:ext cx="5519530"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B45F8859-F23E-A911-2EE2-D463D54A0A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0"/>
          <p:cNvGrpSpPr/>
          <p:nvPr/>
        </p:nvGrpSpPr>
        <p:grpSpPr>
          <a:xfrm>
            <a:off x="0" y="0"/>
            <a:ext cx="24384002" cy="13777770"/>
            <a:chOff x="0" y="0"/>
            <a:chExt cx="24384001" cy="13777768"/>
          </a:xfrm>
        </p:grpSpPr>
        <p:pic>
          <p:nvPicPr>
            <p:cNvPr id="317" name="Google Shape;317;p2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18" name="Google Shape;318;p2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319" name="Google Shape;319;p2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320" name="Google Shape;320;p20"/>
          <p:cNvSpPr txBox="1"/>
          <p:nvPr/>
        </p:nvSpPr>
        <p:spPr>
          <a:xfrm>
            <a:off x="12884133" y="3669357"/>
            <a:ext cx="9179263" cy="8463815"/>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The </a:t>
            </a:r>
            <a:r>
              <a:rPr lang="en-US" sz="3200" b="1" i="0" u="none" strike="noStrike" cap="none">
                <a:solidFill>
                  <a:schemeClr val="lt1"/>
                </a:solidFill>
                <a:latin typeface="HarmonyOS Sans" pitchFamily="2" charset="0"/>
                <a:sym typeface="Arial"/>
              </a:rPr>
              <a:t>design goal </a:t>
            </a:r>
            <a:r>
              <a:rPr lang="en-US" sz="3200" b="0" i="0" u="none" strike="noStrike" cap="none">
                <a:solidFill>
                  <a:schemeClr val="lt1"/>
                </a:solidFill>
                <a:latin typeface="HarmonyOS Sans" pitchFamily="2" charset="0"/>
                <a:sym typeface="Arial"/>
              </a:rPr>
              <a:t>was to create an engaging and dynamic game as a showcase for VR. We chose to make a shooter as it best fits these requirements.</a:t>
            </a:r>
            <a:endParaRPr>
              <a:latin typeface="HarmonyOS Sans" pitchFamily="2" charset="0"/>
            </a:endParaRPr>
          </a:p>
          <a:p>
            <a:pPr marL="9525" marR="0" lvl="0" indent="0" algn="l" rtl="0">
              <a:lnSpc>
                <a:spcPct val="100000"/>
              </a:lnSpc>
              <a:spcBef>
                <a:spcPts val="0"/>
              </a:spcBef>
              <a:spcAft>
                <a:spcPts val="0"/>
              </a:spcAft>
              <a:buClr>
                <a:srgbClr val="FFFFFF"/>
              </a:buClr>
              <a:buSzPts val="3200"/>
              <a:buFont typeface="Helvetica Neue"/>
              <a:buNone/>
            </a:pPr>
            <a:endParaRPr sz="3200" b="1" i="0" u="none" strike="noStrike" cap="none">
              <a:solidFill>
                <a:schemeClr val="lt1"/>
              </a:solidFill>
              <a:latin typeface="HarmonyOS Sans" pitchFamily="2" charset="0"/>
              <a:sym typeface="Arial"/>
            </a:endParaRPr>
          </a:p>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Our game takes place on a farm that has become overridden with mice. The</a:t>
            </a:r>
            <a:r>
              <a:rPr lang="en-US" sz="3200" b="1" i="0" u="none" strike="noStrike" cap="none">
                <a:solidFill>
                  <a:schemeClr val="lt1"/>
                </a:solidFill>
                <a:latin typeface="HarmonyOS Sans" pitchFamily="2" charset="0"/>
                <a:sym typeface="Arial"/>
              </a:rPr>
              <a:t> objective of the game </a:t>
            </a:r>
            <a:r>
              <a:rPr lang="en-US" sz="3200" b="0" i="0" u="none" strike="noStrike" cap="none">
                <a:solidFill>
                  <a:schemeClr val="lt1"/>
                </a:solidFill>
                <a:latin typeface="HarmonyOS Sans" pitchFamily="2" charset="0"/>
                <a:sym typeface="Arial"/>
              </a:rPr>
              <a:t>is</a:t>
            </a:r>
            <a:r>
              <a:rPr lang="en-US" sz="3200" b="1" i="0" u="none" strike="noStrike" cap="none">
                <a:solidFill>
                  <a:schemeClr val="lt1"/>
                </a:solidFill>
                <a:latin typeface="HarmonyOS Sans" pitchFamily="2" charset="0"/>
                <a:sym typeface="Arial"/>
              </a:rPr>
              <a:t> </a:t>
            </a:r>
            <a:r>
              <a:rPr lang="en-US" sz="3200" b="0" i="0" u="none" strike="noStrike" cap="none">
                <a:solidFill>
                  <a:schemeClr val="lt1"/>
                </a:solidFill>
                <a:latin typeface="HarmonyOS Sans" pitchFamily="2" charset="0"/>
                <a:sym typeface="Arial"/>
              </a:rPr>
              <a:t>to do some pest control and save the farm! The player is tasked with shooting all the mice as they appear to win the game.</a:t>
            </a:r>
            <a:endParaRPr>
              <a:latin typeface="HarmonyOS Sans" pitchFamily="2" charset="0"/>
            </a:endParaRPr>
          </a:p>
          <a:p>
            <a:pPr marL="9525" marR="0" lvl="0" indent="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Aside from all the 3D assets that need to be imported, we have to add in JS to define how all the objects interact with each other and build the game logic.</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523875" marR="0" lvl="4" indent="-311150" algn="l" rtl="0">
              <a:lnSpc>
                <a:spcPct val="100000"/>
              </a:lnSpc>
              <a:spcBef>
                <a:spcPts val="0"/>
              </a:spcBef>
              <a:spcAft>
                <a:spcPts val="0"/>
              </a:spcAft>
              <a:buClr>
                <a:srgbClr val="FFFFFF"/>
              </a:buClr>
              <a:buSzPts val="3200"/>
              <a:buFont typeface="Arial"/>
              <a:buNone/>
            </a:pPr>
            <a:endParaRPr sz="3200" b="0" i="0" u="none" strike="noStrike" cap="none">
              <a:solidFill>
                <a:schemeClr val="lt1"/>
              </a:solidFill>
              <a:latin typeface="HarmonyOS Sans" pitchFamily="2" charset="0"/>
              <a:sym typeface="Arial"/>
            </a:endParaRPr>
          </a:p>
        </p:txBody>
      </p:sp>
      <p:pic>
        <p:nvPicPr>
          <p:cNvPr id="321" name="Google Shape;321;p20"/>
          <p:cNvPicPr preferRelativeResize="0"/>
          <p:nvPr/>
        </p:nvPicPr>
        <p:blipFill rotWithShape="1">
          <a:blip r:embed="rId6">
            <a:alphaModFix/>
          </a:blip>
          <a:srcRect/>
          <a:stretch/>
        </p:blipFill>
        <p:spPr>
          <a:xfrm>
            <a:off x="1744743" y="3669357"/>
            <a:ext cx="10486256" cy="5902711"/>
          </a:xfrm>
          <a:prstGeom prst="rect">
            <a:avLst/>
          </a:prstGeom>
          <a:noFill/>
          <a:ln>
            <a:noFill/>
          </a:ln>
        </p:spPr>
      </p:pic>
      <p:sp>
        <p:nvSpPr>
          <p:cNvPr id="322" name="Google Shape;322;p20"/>
          <p:cNvSpPr txBox="1"/>
          <p:nvPr/>
        </p:nvSpPr>
        <p:spPr>
          <a:xfrm>
            <a:off x="6206914" y="1358673"/>
            <a:ext cx="12048169"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Game objective and design</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898CFB42-46FB-EA86-E65F-CFA996BD2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grpSp>
        <p:nvGrpSpPr>
          <p:cNvPr id="23" name="Google Shape;23;p2"/>
          <p:cNvGrpSpPr/>
          <p:nvPr/>
        </p:nvGrpSpPr>
        <p:grpSpPr>
          <a:xfrm>
            <a:off x="0" y="-30885"/>
            <a:ext cx="24384002" cy="13777770"/>
            <a:chOff x="0" y="0"/>
            <a:chExt cx="24384001" cy="13777768"/>
          </a:xfrm>
        </p:grpSpPr>
        <p:pic>
          <p:nvPicPr>
            <p:cNvPr id="24" name="Google Shape;24;p2"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5" name="Google Shape;25;p2"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6" name="Google Shape;26;p2"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7" name="Google Shape;27;p2"/>
          <p:cNvSpPr txBox="1"/>
          <p:nvPr/>
        </p:nvSpPr>
        <p:spPr>
          <a:xfrm>
            <a:off x="4695566" y="4235484"/>
            <a:ext cx="14992885" cy="2198678"/>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err="1">
                <a:solidFill>
                  <a:schemeClr val="lt1"/>
                </a:solidFill>
                <a:latin typeface="HarmonyOS Sans" pitchFamily="2" charset="0"/>
                <a:sym typeface="Arial"/>
              </a:rPr>
              <a:t>WebXR</a:t>
            </a:r>
            <a:r>
              <a:rPr lang="en-US" sz="7500" b="0" i="0" u="none" strike="noStrike" cap="none" dirty="0">
                <a:solidFill>
                  <a:schemeClr val="lt1"/>
                </a:solidFill>
                <a:latin typeface="HarmonyOS Sans" pitchFamily="2" charset="0"/>
                <a:sym typeface="Arial"/>
              </a:rPr>
              <a:t> Demo Code Development</a:t>
            </a:r>
            <a:endParaRPr dirty="0">
              <a:latin typeface="HarmonyOS Sans" pitchFamily="2" charset="0"/>
            </a:endParaRPr>
          </a:p>
          <a:p>
            <a:pPr marL="0" marR="0" lvl="0" indent="0" algn="ctr" rtl="0">
              <a:lnSpc>
                <a:spcPct val="100000"/>
              </a:lnSpc>
              <a:spcBef>
                <a:spcPts val="0"/>
              </a:spcBef>
              <a:spcAft>
                <a:spcPts val="0"/>
              </a:spcAft>
              <a:buClr>
                <a:schemeClr val="lt1"/>
              </a:buClr>
              <a:buSzPts val="3600"/>
              <a:buFont typeface="Arial"/>
              <a:buNone/>
            </a:pPr>
            <a:r>
              <a:rPr lang="en-US" sz="3600" b="0" i="0" u="none" strike="noStrike" cap="none" dirty="0">
                <a:solidFill>
                  <a:schemeClr val="lt1"/>
                </a:solidFill>
                <a:latin typeface="HarmonyOS Sans" pitchFamily="2" charset="0"/>
                <a:sym typeface="Arial"/>
              </a:rPr>
              <a:t>(20 mins.)</a:t>
            </a:r>
            <a:endParaRPr dirty="0">
              <a:latin typeface="HarmonyOS Sans" pitchFamily="2" charset="0"/>
            </a:endParaRPr>
          </a:p>
        </p:txBody>
      </p:sp>
      <p:sp>
        <p:nvSpPr>
          <p:cNvPr id="28" name="Google Shape;28;p2"/>
          <p:cNvSpPr txBox="1"/>
          <p:nvPr/>
        </p:nvSpPr>
        <p:spPr>
          <a:xfrm>
            <a:off x="10811498" y="7596232"/>
            <a:ext cx="4090863" cy="944464"/>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4000"/>
              <a:buFont typeface="Arial"/>
              <a:buNone/>
            </a:pPr>
            <a:r>
              <a:rPr lang="en-US" sz="4000" b="0" i="0" u="none" strike="noStrike" cap="none" dirty="0">
                <a:solidFill>
                  <a:schemeClr val="lt1"/>
                </a:solidFill>
                <a:latin typeface="HarmonyOS Sans" pitchFamily="2" charset="0"/>
                <a:sym typeface="Arial"/>
              </a:rPr>
              <a:t>Wei Chung Chuo</a:t>
            </a:r>
            <a:endParaRPr sz="4000" b="0" i="0" u="none" strike="noStrike" cap="none" dirty="0">
              <a:solidFill>
                <a:schemeClr val="lt1"/>
              </a:solidFill>
              <a:latin typeface="HarmonyOS Sans" pitchFamily="2" charset="0"/>
              <a:sym typeface="Arial"/>
            </a:endParaRPr>
          </a:p>
        </p:txBody>
      </p:sp>
      <p:sp>
        <p:nvSpPr>
          <p:cNvPr id="29" name="Google Shape;29;p2"/>
          <p:cNvSpPr txBox="1"/>
          <p:nvPr/>
        </p:nvSpPr>
        <p:spPr>
          <a:xfrm>
            <a:off x="10864190" y="8328329"/>
            <a:ext cx="5196679" cy="1944738"/>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3000"/>
              <a:buFont typeface="Arial"/>
              <a:buNone/>
            </a:pPr>
            <a:r>
              <a:rPr lang="en-US" sz="3000" b="0" i="0" u="none" strike="noStrike" cap="none" dirty="0">
                <a:solidFill>
                  <a:schemeClr val="lt1"/>
                </a:solidFill>
                <a:latin typeface="HarmonyOS Sans" pitchFamily="2" charset="0"/>
                <a:sym typeface="Arial"/>
              </a:rPr>
              <a:t>Lead Developer Technical Engineering Solution</a:t>
            </a:r>
            <a:endParaRPr dirty="0">
              <a:latin typeface="HarmonyOS Sans" pitchFamily="2" charset="0"/>
            </a:endParaRPr>
          </a:p>
          <a:p>
            <a:pPr marL="0" marR="0" lvl="0" indent="0" algn="l" rtl="0">
              <a:lnSpc>
                <a:spcPct val="130000"/>
              </a:lnSpc>
              <a:spcBef>
                <a:spcPts val="0"/>
              </a:spcBef>
              <a:spcAft>
                <a:spcPts val="0"/>
              </a:spcAft>
              <a:buClr>
                <a:schemeClr val="lt1"/>
              </a:buClr>
              <a:buSzPts val="3000"/>
              <a:buFont typeface="Arial"/>
              <a:buNone/>
            </a:pPr>
            <a:r>
              <a:rPr lang="en-US" sz="3000" b="0" i="0" u="none" strike="noStrike" cap="none" dirty="0" err="1">
                <a:solidFill>
                  <a:schemeClr val="lt1"/>
                </a:solidFill>
                <a:latin typeface="HarmonyOS Sans" pitchFamily="2" charset="0"/>
                <a:sym typeface="Arial"/>
              </a:rPr>
              <a:t>Futurewei</a:t>
            </a:r>
            <a:r>
              <a:rPr lang="en-US" sz="3000" b="0" i="0" u="none" strike="noStrike" cap="none" dirty="0">
                <a:solidFill>
                  <a:schemeClr val="lt1"/>
                </a:solidFill>
                <a:latin typeface="HarmonyOS Sans" pitchFamily="2" charset="0"/>
                <a:sym typeface="Arial"/>
              </a:rPr>
              <a:t> Technologies, Inc.</a:t>
            </a:r>
            <a:endParaRPr sz="3000" b="0" i="0" u="none" strike="noStrike" cap="none" dirty="0">
              <a:solidFill>
                <a:schemeClr val="lt1"/>
              </a:solidFill>
              <a:latin typeface="HarmonyOS Sans" pitchFamily="2" charset="0"/>
              <a:sym typeface="Arial"/>
            </a:endParaRPr>
          </a:p>
        </p:txBody>
      </p:sp>
      <p:pic>
        <p:nvPicPr>
          <p:cNvPr id="30" name="Google Shape;30;p2"/>
          <p:cNvPicPr preferRelativeResize="0"/>
          <p:nvPr/>
        </p:nvPicPr>
        <p:blipFill rotWithShape="1">
          <a:blip r:embed="rId6">
            <a:alphaModFix/>
          </a:blip>
          <a:srcRect/>
          <a:stretch/>
        </p:blipFill>
        <p:spPr>
          <a:xfrm>
            <a:off x="7895064" y="7628537"/>
            <a:ext cx="2496596" cy="2496596"/>
          </a:xfrm>
          <a:prstGeom prst="rect">
            <a:avLst/>
          </a:prstGeom>
          <a:noFill/>
          <a:ln>
            <a:noFill/>
          </a:ln>
        </p:spPr>
      </p:pic>
      <p:pic>
        <p:nvPicPr>
          <p:cNvPr id="31" name="Google Shape;31;p2" descr="pasted-image-3.tiff"/>
          <p:cNvPicPr preferRelativeResize="0"/>
          <p:nvPr/>
        </p:nvPicPr>
        <p:blipFill rotWithShape="1">
          <a:blip r:embed="rId7">
            <a:alphaModFix/>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9F954618-A627-B4B7-D0F1-D3A05FFC79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21"/>
          <p:cNvGrpSpPr/>
          <p:nvPr/>
        </p:nvGrpSpPr>
        <p:grpSpPr>
          <a:xfrm>
            <a:off x="0" y="0"/>
            <a:ext cx="24384002" cy="13777770"/>
            <a:chOff x="0" y="0"/>
            <a:chExt cx="24384001" cy="13777768"/>
          </a:xfrm>
        </p:grpSpPr>
        <p:pic>
          <p:nvPicPr>
            <p:cNvPr id="329" name="Google Shape;329;p2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30" name="Google Shape;330;p2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331" name="Google Shape;331;p2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332" name="Google Shape;332;p21"/>
          <p:cNvSpPr txBox="1"/>
          <p:nvPr/>
        </p:nvSpPr>
        <p:spPr>
          <a:xfrm>
            <a:off x="4973444" y="1358673"/>
            <a:ext cx="1422895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game components</a:t>
            </a:r>
            <a:endParaRPr dirty="0">
              <a:latin typeface="HarmonyOS Sans" pitchFamily="2" charset="0"/>
            </a:endParaRPr>
          </a:p>
        </p:txBody>
      </p:sp>
      <p:sp>
        <p:nvSpPr>
          <p:cNvPr id="333" name="Google Shape;333;p21"/>
          <p:cNvSpPr txBox="1"/>
          <p:nvPr/>
        </p:nvSpPr>
        <p:spPr>
          <a:xfrm>
            <a:off x="12884133" y="3669357"/>
            <a:ext cx="9964265" cy="7478930"/>
          </a:xfrm>
          <a:prstGeom prst="rect">
            <a:avLst/>
          </a:prstGeom>
          <a:noFill/>
          <a:ln>
            <a:noFill/>
          </a:ln>
        </p:spPr>
        <p:txBody>
          <a:bodyPr spcFirstLastPara="1" wrap="square" lIns="91425" tIns="45700" rIns="91425" bIns="45700" anchor="t" anchorCtr="0">
            <a:spAutoFit/>
          </a:bodyPr>
          <a:lstStyle/>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Target-spawner: </a:t>
            </a:r>
            <a:r>
              <a:rPr lang="en-US" sz="3200" b="0" i="0" u="none" strike="noStrike" cap="none">
                <a:solidFill>
                  <a:schemeClr val="lt1"/>
                </a:solidFill>
                <a:latin typeface="HarmonyOS Sans" pitchFamily="2" charset="0"/>
                <a:sym typeface="Arial"/>
              </a:rPr>
              <a:t>Invisible object that moves around the map and spawns mice at set intervals.</a:t>
            </a:r>
            <a:endParaRPr sz="3200" b="1" i="0" u="none" strike="noStrike" cap="none">
              <a:solidFill>
                <a:schemeClr val="lt1"/>
              </a:solidFill>
              <a:latin typeface="HarmonyOS Sans" pitchFamily="2" charset="0"/>
              <a:sym typeface="Arial"/>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Targets</a:t>
            </a:r>
            <a:r>
              <a:rPr lang="en-US" sz="3200" b="0" i="0" u="none" strike="noStrike" cap="none">
                <a:solidFill>
                  <a:schemeClr val="lt1"/>
                </a:solidFill>
                <a:latin typeface="HarmonyOS Sans" pitchFamily="2" charset="0"/>
                <a:sym typeface="Arial"/>
              </a:rPr>
              <a:t>: Mice are randomly spawned in close proximity to the last mouse spawned in using the target-spawner object.</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Bullet-spawner</a:t>
            </a:r>
            <a:r>
              <a:rPr lang="en-US" sz="3200" b="0" i="0" u="none" strike="noStrike" cap="none">
                <a:solidFill>
                  <a:schemeClr val="lt1"/>
                </a:solidFill>
                <a:latin typeface="HarmonyOS Sans" pitchFamily="2" charset="0"/>
                <a:sym typeface="Arial"/>
              </a:rPr>
              <a:t>: Spawns bullets and attaches bullet-physics to each one.</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Bullet-physics</a:t>
            </a:r>
            <a:r>
              <a:rPr lang="en-US" sz="3200" b="0" i="0" u="none" strike="noStrike" cap="none">
                <a:solidFill>
                  <a:schemeClr val="lt1"/>
                </a:solidFill>
                <a:latin typeface="HarmonyOS Sans" pitchFamily="2" charset="0"/>
                <a:sym typeface="Arial"/>
              </a:rPr>
              <a:t>: Controls bullet trajectory.</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Collision</a:t>
            </a:r>
            <a:r>
              <a:rPr lang="en-US" sz="3200" b="0" i="0" u="none" strike="noStrike" cap="none">
                <a:solidFill>
                  <a:schemeClr val="lt1"/>
                </a:solidFill>
                <a:latin typeface="HarmonyOS Sans" pitchFamily="2" charset="0"/>
                <a:sym typeface="Arial"/>
              </a:rPr>
              <a:t>: The mice and bullet need collision configured to detect when they are hit by each other.</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Score-trigger</a:t>
            </a:r>
            <a:r>
              <a:rPr lang="en-US" sz="3200" b="0" i="0" u="none" strike="noStrike" cap="none">
                <a:solidFill>
                  <a:schemeClr val="lt1"/>
                </a:solidFill>
                <a:latin typeface="HarmonyOS Sans" pitchFamily="2" charset="0"/>
                <a:sym typeface="Arial"/>
              </a:rPr>
              <a:t>: Attached to each bullet and updates score if mouse is hit.</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Audio</a:t>
            </a:r>
            <a:r>
              <a:rPr lang="en-US" sz="3200" b="0" i="0" u="none" strike="noStrike" cap="none">
                <a:solidFill>
                  <a:schemeClr val="lt1"/>
                </a:solidFill>
                <a:latin typeface="HarmonyOS Sans" pitchFamily="2" charset="0"/>
                <a:sym typeface="Arial"/>
              </a:rPr>
              <a:t>: Plays SFX and music.</a:t>
            </a:r>
            <a:endParaRPr>
              <a:latin typeface="HarmonyOS Sans" pitchFamily="2" charset="0"/>
            </a:endParaRPr>
          </a:p>
          <a:p>
            <a:pPr marL="523875" marR="0" lvl="4" indent="-311150" algn="l" rtl="0">
              <a:lnSpc>
                <a:spcPct val="100000"/>
              </a:lnSpc>
              <a:spcBef>
                <a:spcPts val="0"/>
              </a:spcBef>
              <a:spcAft>
                <a:spcPts val="0"/>
              </a:spcAft>
              <a:buClr>
                <a:srgbClr val="FFFFFF"/>
              </a:buClr>
              <a:buSzPts val="3200"/>
              <a:buFont typeface="Arial"/>
              <a:buNone/>
            </a:pPr>
            <a:endParaRPr sz="3200" b="0" i="0" u="none" strike="noStrike" cap="none">
              <a:solidFill>
                <a:schemeClr val="lt1"/>
              </a:solidFill>
              <a:latin typeface="HarmonyOS Sans" pitchFamily="2" charset="0"/>
              <a:sym typeface="Arial"/>
            </a:endParaRPr>
          </a:p>
        </p:txBody>
      </p:sp>
      <p:pic>
        <p:nvPicPr>
          <p:cNvPr id="334" name="Google Shape;334;p21"/>
          <p:cNvPicPr preferRelativeResize="0"/>
          <p:nvPr/>
        </p:nvPicPr>
        <p:blipFill rotWithShape="1">
          <a:blip r:embed="rId6">
            <a:alphaModFix/>
          </a:blip>
          <a:srcRect/>
          <a:stretch/>
        </p:blipFill>
        <p:spPr>
          <a:xfrm>
            <a:off x="1744743" y="3669357"/>
            <a:ext cx="10486256" cy="5902711"/>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527BE38-FA1F-69DA-B8FF-922594767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22"/>
          <p:cNvPicPr preferRelativeResize="0"/>
          <p:nvPr/>
        </p:nvPicPr>
        <p:blipFill>
          <a:blip r:embed="rId3">
            <a:alphaModFix/>
          </a:blip>
          <a:stretch>
            <a:fillRect/>
          </a:stretch>
        </p:blipFill>
        <p:spPr>
          <a:xfrm>
            <a:off x="2619152" y="3372527"/>
            <a:ext cx="9488224" cy="5511125"/>
          </a:xfrm>
          <a:prstGeom prst="rect">
            <a:avLst/>
          </a:prstGeom>
          <a:noFill/>
          <a:ln>
            <a:noFill/>
          </a:ln>
        </p:spPr>
      </p:pic>
      <p:grpSp>
        <p:nvGrpSpPr>
          <p:cNvPr id="341" name="Google Shape;341;p22"/>
          <p:cNvGrpSpPr/>
          <p:nvPr/>
        </p:nvGrpSpPr>
        <p:grpSpPr>
          <a:xfrm>
            <a:off x="0" y="0"/>
            <a:ext cx="24384002" cy="13777770"/>
            <a:chOff x="0" y="0"/>
            <a:chExt cx="24384001" cy="13777768"/>
          </a:xfrm>
        </p:grpSpPr>
        <p:pic>
          <p:nvPicPr>
            <p:cNvPr id="342" name="Google Shape;342;p22"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43" name="Google Shape;343;p22"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44" name="Google Shape;344;p22"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345" name="Google Shape;345;p22"/>
          <p:cNvSpPr txBox="1"/>
          <p:nvPr/>
        </p:nvSpPr>
        <p:spPr>
          <a:xfrm>
            <a:off x="4615274" y="1060153"/>
            <a:ext cx="15613037"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Apply JavaScript logic to the scene</a:t>
            </a:r>
            <a:endParaRPr dirty="0">
              <a:latin typeface="HarmonyOS Sans" pitchFamily="2" charset="0"/>
            </a:endParaRPr>
          </a:p>
        </p:txBody>
      </p:sp>
      <p:pic>
        <p:nvPicPr>
          <p:cNvPr id="346" name="Google Shape;346;p22"/>
          <p:cNvPicPr preferRelativeResize="0"/>
          <p:nvPr/>
        </p:nvPicPr>
        <p:blipFill rotWithShape="1">
          <a:blip r:embed="rId7">
            <a:alphaModFix/>
          </a:blip>
          <a:srcRect r="32991" b="28700"/>
          <a:stretch/>
        </p:blipFill>
        <p:spPr>
          <a:xfrm>
            <a:off x="12970990" y="3318893"/>
            <a:ext cx="8925548" cy="9137660"/>
          </a:xfrm>
          <a:prstGeom prst="rect">
            <a:avLst/>
          </a:prstGeom>
          <a:noFill/>
          <a:ln w="9525" cap="flat" cmpd="sng">
            <a:solidFill>
              <a:schemeClr val="lt1"/>
            </a:solidFill>
            <a:prstDash val="solid"/>
            <a:round/>
            <a:headEnd type="none" w="sm" len="sm"/>
            <a:tailEnd type="none" w="sm" len="sm"/>
          </a:ln>
        </p:spPr>
      </p:pic>
      <p:sp>
        <p:nvSpPr>
          <p:cNvPr id="347" name="Google Shape;347;p22"/>
          <p:cNvSpPr/>
          <p:nvPr/>
        </p:nvSpPr>
        <p:spPr>
          <a:xfrm>
            <a:off x="3037575" y="6599850"/>
            <a:ext cx="1577700" cy="2703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48" name="Google Shape;348;p22"/>
          <p:cNvSpPr/>
          <p:nvPr/>
        </p:nvSpPr>
        <p:spPr>
          <a:xfrm>
            <a:off x="5838113" y="5702736"/>
            <a:ext cx="2701800" cy="22254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49" name="Google Shape;349;p22"/>
          <p:cNvSpPr/>
          <p:nvPr/>
        </p:nvSpPr>
        <p:spPr>
          <a:xfrm>
            <a:off x="9653641" y="6652044"/>
            <a:ext cx="1935000" cy="3183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50" name="Google Shape;350;p22"/>
          <p:cNvSpPr/>
          <p:nvPr/>
        </p:nvSpPr>
        <p:spPr>
          <a:xfrm>
            <a:off x="13072139" y="8144540"/>
            <a:ext cx="1935023" cy="203114"/>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51" name="Google Shape;351;p22"/>
          <p:cNvSpPr/>
          <p:nvPr/>
        </p:nvSpPr>
        <p:spPr>
          <a:xfrm>
            <a:off x="15694012" y="3543594"/>
            <a:ext cx="6202525" cy="875983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352" name="Google Shape;352;p22"/>
          <p:cNvCxnSpPr>
            <a:cxnSpLocks/>
            <a:stCxn id="347" idx="3"/>
            <a:endCxn id="348" idx="1"/>
          </p:cNvCxnSpPr>
          <p:nvPr/>
        </p:nvCxnSpPr>
        <p:spPr>
          <a:xfrm>
            <a:off x="4615275" y="6735000"/>
            <a:ext cx="1222800" cy="80400"/>
          </a:xfrm>
          <a:prstGeom prst="straightConnector1">
            <a:avLst/>
          </a:prstGeom>
          <a:noFill/>
          <a:ln w="38100" cap="flat" cmpd="sng">
            <a:solidFill>
              <a:srgbClr val="0074B9"/>
            </a:solidFill>
            <a:prstDash val="solid"/>
            <a:round/>
            <a:headEnd type="none" w="sm" len="sm"/>
            <a:tailEnd type="triangle" w="med" len="med"/>
          </a:ln>
        </p:spPr>
      </p:cxnSp>
      <p:cxnSp>
        <p:nvCxnSpPr>
          <p:cNvPr id="353" name="Google Shape;353;p22"/>
          <p:cNvCxnSpPr>
            <a:cxnSpLocks/>
            <a:stCxn id="348" idx="3"/>
            <a:endCxn id="349" idx="1"/>
          </p:cNvCxnSpPr>
          <p:nvPr/>
        </p:nvCxnSpPr>
        <p:spPr>
          <a:xfrm rot="10800000" flipH="1">
            <a:off x="8539913" y="6811237"/>
            <a:ext cx="1113600" cy="4200"/>
          </a:xfrm>
          <a:prstGeom prst="straightConnector1">
            <a:avLst/>
          </a:prstGeom>
          <a:noFill/>
          <a:ln w="38100" cap="flat" cmpd="sng">
            <a:solidFill>
              <a:srgbClr val="0074B9"/>
            </a:solidFill>
            <a:prstDash val="solid"/>
            <a:round/>
            <a:headEnd type="none" w="sm" len="sm"/>
            <a:tailEnd type="triangle" w="med" len="med"/>
          </a:ln>
        </p:spPr>
      </p:cxnSp>
      <p:cxnSp>
        <p:nvCxnSpPr>
          <p:cNvPr id="354" name="Google Shape;354;p22"/>
          <p:cNvCxnSpPr>
            <a:cxnSpLocks/>
            <a:stCxn id="349" idx="3"/>
            <a:endCxn id="350" idx="1"/>
          </p:cNvCxnSpPr>
          <p:nvPr/>
        </p:nvCxnSpPr>
        <p:spPr>
          <a:xfrm>
            <a:off x="11588641" y="6811194"/>
            <a:ext cx="1483500" cy="1434900"/>
          </a:xfrm>
          <a:prstGeom prst="straightConnector1">
            <a:avLst/>
          </a:prstGeom>
          <a:noFill/>
          <a:ln w="38100" cap="flat" cmpd="sng">
            <a:solidFill>
              <a:srgbClr val="0074B9"/>
            </a:solidFill>
            <a:prstDash val="solid"/>
            <a:round/>
            <a:headEnd type="none" w="sm" len="sm"/>
            <a:tailEnd type="triangle" w="med" len="med"/>
          </a:ln>
        </p:spPr>
      </p:cxnSp>
      <p:cxnSp>
        <p:nvCxnSpPr>
          <p:cNvPr id="355" name="Google Shape;355;p22"/>
          <p:cNvCxnSpPr>
            <a:cxnSpLocks/>
            <a:stCxn id="350" idx="3"/>
            <a:endCxn id="351" idx="1"/>
          </p:cNvCxnSpPr>
          <p:nvPr/>
        </p:nvCxnSpPr>
        <p:spPr>
          <a:xfrm rot="10800000" flipH="1">
            <a:off x="15007162" y="7923597"/>
            <a:ext cx="687000" cy="322500"/>
          </a:xfrm>
          <a:prstGeom prst="straightConnector1">
            <a:avLst/>
          </a:prstGeom>
          <a:noFill/>
          <a:ln w="38100" cap="flat" cmpd="sng">
            <a:solidFill>
              <a:srgbClr val="0074B9"/>
            </a:solidFill>
            <a:prstDash val="solid"/>
            <a:round/>
            <a:headEnd type="none" w="sm" len="sm"/>
            <a:tailEnd type="triangle" w="med" len="med"/>
          </a:ln>
        </p:spPr>
      </p:cxnSp>
      <p:sp>
        <p:nvSpPr>
          <p:cNvPr id="356" name="Google Shape;356;p22"/>
          <p:cNvSpPr txBox="1"/>
          <p:nvPr/>
        </p:nvSpPr>
        <p:spPr>
          <a:xfrm>
            <a:off x="2619146" y="9497528"/>
            <a:ext cx="9692166" cy="2554505"/>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Use code editor like Visual Studio Code to add JavaScript components and define the behavior of individual objects, such as movement, object spawning, adding/removing components, collision effects, etc.</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A33AD223-7B59-B5CC-16EE-FE5691C534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23"/>
          <p:cNvPicPr preferRelativeResize="0"/>
          <p:nvPr/>
        </p:nvPicPr>
        <p:blipFill rotWithShape="1">
          <a:blip r:embed="rId3">
            <a:alphaModFix/>
          </a:blip>
          <a:srcRect l="22314" t="13941" r="29229"/>
          <a:stretch/>
        </p:blipFill>
        <p:spPr>
          <a:xfrm>
            <a:off x="2646650" y="3937350"/>
            <a:ext cx="5936084" cy="6123026"/>
          </a:xfrm>
          <a:prstGeom prst="rect">
            <a:avLst/>
          </a:prstGeom>
          <a:noFill/>
          <a:ln>
            <a:noFill/>
          </a:ln>
        </p:spPr>
      </p:pic>
      <p:pic>
        <p:nvPicPr>
          <p:cNvPr id="363" name="Google Shape;363;p23"/>
          <p:cNvPicPr preferRelativeResize="0"/>
          <p:nvPr/>
        </p:nvPicPr>
        <p:blipFill>
          <a:blip r:embed="rId4">
            <a:alphaModFix/>
          </a:blip>
          <a:stretch>
            <a:fillRect/>
          </a:stretch>
        </p:blipFill>
        <p:spPr>
          <a:xfrm>
            <a:off x="9532125" y="3797338"/>
            <a:ext cx="5002875" cy="6894575"/>
          </a:xfrm>
          <a:prstGeom prst="rect">
            <a:avLst/>
          </a:prstGeom>
          <a:noFill/>
          <a:ln>
            <a:noFill/>
          </a:ln>
        </p:spPr>
      </p:pic>
      <p:grpSp>
        <p:nvGrpSpPr>
          <p:cNvPr id="364" name="Google Shape;364;p23"/>
          <p:cNvGrpSpPr/>
          <p:nvPr/>
        </p:nvGrpSpPr>
        <p:grpSpPr>
          <a:xfrm>
            <a:off x="0" y="0"/>
            <a:ext cx="24384002" cy="13777770"/>
            <a:chOff x="0" y="0"/>
            <a:chExt cx="24384001" cy="13777768"/>
          </a:xfrm>
        </p:grpSpPr>
        <p:pic>
          <p:nvPicPr>
            <p:cNvPr id="365" name="Google Shape;365;p23"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366" name="Google Shape;366;p23"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367" name="Google Shape;367;p23"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368" name="Google Shape;368;p23"/>
          <p:cNvSpPr txBox="1"/>
          <p:nvPr/>
        </p:nvSpPr>
        <p:spPr>
          <a:xfrm>
            <a:off x="15484391" y="4344297"/>
            <a:ext cx="7027226" cy="6494045"/>
          </a:xfrm>
          <a:prstGeom prst="rect">
            <a:avLst/>
          </a:prstGeom>
          <a:noFill/>
          <a:ln>
            <a:noFill/>
          </a:ln>
        </p:spPr>
        <p:txBody>
          <a:bodyPr spcFirstLastPara="1" wrap="square" lIns="91425" tIns="45700" rIns="91425" bIns="45700" anchor="t" anchorCtr="0">
            <a:spAutoFit/>
          </a:bodyPr>
          <a:lstStyle/>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The Mouse object in the scene is an </a:t>
            </a:r>
            <a:r>
              <a:rPr lang="en-US" sz="3200" b="1" i="0" u="none" strike="noStrike" cap="none">
                <a:solidFill>
                  <a:schemeClr val="lt1"/>
                </a:solidFill>
                <a:latin typeface="HarmonyOS Sans" pitchFamily="2" charset="0"/>
                <a:sym typeface="Arial"/>
              </a:rPr>
              <a:t>invisible object </a:t>
            </a:r>
            <a:r>
              <a:rPr lang="en-US" sz="3200" b="0" i="0" u="none" strike="noStrike" cap="none">
                <a:solidFill>
                  <a:schemeClr val="lt1"/>
                </a:solidFill>
                <a:latin typeface="HarmonyOS Sans" pitchFamily="2" charset="0"/>
                <a:sym typeface="Arial"/>
              </a:rPr>
              <a:t>that </a:t>
            </a:r>
            <a:r>
              <a:rPr lang="en-US" sz="3200" b="1" i="0" u="none" strike="noStrike" cap="none">
                <a:solidFill>
                  <a:schemeClr val="lt1"/>
                </a:solidFill>
                <a:latin typeface="HarmonyOS Sans" pitchFamily="2" charset="0"/>
                <a:sym typeface="Arial"/>
              </a:rPr>
              <a:t>spawns the actual in-game mice</a:t>
            </a:r>
            <a:r>
              <a:rPr lang="en-US" sz="3200" b="0" i="0" u="none" strike="noStrike" cap="none">
                <a:solidFill>
                  <a:schemeClr val="lt1"/>
                </a:solidFill>
                <a:latin typeface="HarmonyOS Sans" pitchFamily="2" charset="0"/>
                <a:sym typeface="Arial"/>
              </a:rPr>
              <a:t> that the player shoots at. You can see that the mesh object is not active, rendering it invisible.</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Other than the inactive mesh component, there are</a:t>
            </a:r>
            <a:r>
              <a:rPr lang="en-US" sz="3200" b="1" i="0" u="none" strike="noStrike" cap="none">
                <a:solidFill>
                  <a:schemeClr val="lt1"/>
                </a:solidFill>
                <a:latin typeface="HarmonyOS Sans" pitchFamily="2" charset="0"/>
                <a:sym typeface="Arial"/>
              </a:rPr>
              <a:t> two JS components</a:t>
            </a:r>
            <a:r>
              <a:rPr lang="en-US" sz="3200" b="0" i="0" u="none" strike="noStrike" cap="none">
                <a:solidFill>
                  <a:schemeClr val="lt1"/>
                </a:solidFill>
                <a:latin typeface="HarmonyOS Sans" pitchFamily="2" charset="0"/>
                <a:sym typeface="Arial"/>
              </a:rPr>
              <a:t> that control how the mice are spawned and how the spawner itself moves around the map: </a:t>
            </a:r>
            <a:r>
              <a:rPr lang="en-US" sz="3200" b="1" i="0" u="none" strike="noStrike" cap="none">
                <a:solidFill>
                  <a:schemeClr val="lt1"/>
                </a:solidFill>
                <a:latin typeface="HarmonyOS Sans" pitchFamily="2" charset="0"/>
                <a:sym typeface="Arial"/>
              </a:rPr>
              <a:t>mouse-spawner</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spawn-mover</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sp>
        <p:nvSpPr>
          <p:cNvPr id="369" name="Google Shape;369;p23"/>
          <p:cNvSpPr/>
          <p:nvPr/>
        </p:nvSpPr>
        <p:spPr>
          <a:xfrm>
            <a:off x="9510866" y="7456173"/>
            <a:ext cx="1564914" cy="829434"/>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370" name="Google Shape;370;p23"/>
          <p:cNvCxnSpPr/>
          <p:nvPr/>
        </p:nvCxnSpPr>
        <p:spPr>
          <a:xfrm rot="10800000" flipH="1">
            <a:off x="6153575" y="4983525"/>
            <a:ext cx="3406500" cy="2060700"/>
          </a:xfrm>
          <a:prstGeom prst="straightConnector1">
            <a:avLst/>
          </a:prstGeom>
          <a:noFill/>
          <a:ln w="76200" cap="flat" cmpd="sng">
            <a:solidFill>
              <a:srgbClr val="0074B9"/>
            </a:solidFill>
            <a:prstDash val="solid"/>
            <a:round/>
            <a:headEnd type="none" w="sm" len="sm"/>
            <a:tailEnd type="triangle" w="med" len="med"/>
          </a:ln>
        </p:spPr>
      </p:cxnSp>
      <p:sp>
        <p:nvSpPr>
          <p:cNvPr id="371" name="Google Shape;371;p23"/>
          <p:cNvSpPr/>
          <p:nvPr/>
        </p:nvSpPr>
        <p:spPr>
          <a:xfrm>
            <a:off x="9542225" y="4568900"/>
            <a:ext cx="3477300" cy="5334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72" name="Google Shape;372;p23"/>
          <p:cNvSpPr txBox="1"/>
          <p:nvPr/>
        </p:nvSpPr>
        <p:spPr>
          <a:xfrm>
            <a:off x="5783996" y="1060154"/>
            <a:ext cx="1281600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FDA7F226-93AB-C329-83A9-610EEA3B13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24"/>
          <p:cNvPicPr preferRelativeResize="0"/>
          <p:nvPr/>
        </p:nvPicPr>
        <p:blipFill rotWithShape="1">
          <a:blip r:embed="rId3">
            <a:alphaModFix/>
          </a:blip>
          <a:srcRect/>
          <a:stretch/>
        </p:blipFill>
        <p:spPr>
          <a:xfrm>
            <a:off x="1880847" y="3456597"/>
            <a:ext cx="12285960" cy="7800415"/>
          </a:xfrm>
          <a:prstGeom prst="rect">
            <a:avLst/>
          </a:prstGeom>
          <a:noFill/>
          <a:ln w="9525" cap="flat" cmpd="sng">
            <a:solidFill>
              <a:schemeClr val="lt1"/>
            </a:solidFill>
            <a:prstDash val="solid"/>
            <a:round/>
            <a:headEnd type="none" w="sm" len="sm"/>
            <a:tailEnd type="none" w="sm" len="sm"/>
          </a:ln>
        </p:spPr>
      </p:pic>
      <p:grpSp>
        <p:nvGrpSpPr>
          <p:cNvPr id="379" name="Google Shape;379;p24"/>
          <p:cNvGrpSpPr/>
          <p:nvPr/>
        </p:nvGrpSpPr>
        <p:grpSpPr>
          <a:xfrm>
            <a:off x="0" y="0"/>
            <a:ext cx="24384002" cy="13777770"/>
            <a:chOff x="0" y="0"/>
            <a:chExt cx="24384001" cy="13777768"/>
          </a:xfrm>
        </p:grpSpPr>
        <p:pic>
          <p:nvPicPr>
            <p:cNvPr id="380" name="Google Shape;380;p24"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81" name="Google Shape;381;p24"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82" name="Google Shape;382;p24"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383" name="Google Shape;383;p24"/>
          <p:cNvSpPr txBox="1"/>
          <p:nvPr/>
        </p:nvSpPr>
        <p:spPr>
          <a:xfrm>
            <a:off x="14623400" y="3456597"/>
            <a:ext cx="7439996" cy="8463855"/>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Global variables </a:t>
            </a:r>
            <a:r>
              <a:rPr lang="en-US" sz="3200" b="0" i="0" u="none" strike="noStrike" cap="none">
                <a:solidFill>
                  <a:schemeClr val="lt1"/>
                </a:solidFill>
                <a:latin typeface="HarmonyOS Sans" pitchFamily="2" charset="0"/>
                <a:sym typeface="Arial"/>
              </a:rPr>
              <a:t>that can be accessed by </a:t>
            </a:r>
            <a:r>
              <a:rPr lang="en-US" sz="3200" b="1" i="0" u="none" strike="noStrike" cap="none">
                <a:solidFill>
                  <a:schemeClr val="lt1"/>
                </a:solidFill>
                <a:latin typeface="HarmonyOS Sans" pitchFamily="2" charset="0"/>
                <a:sym typeface="Arial"/>
              </a:rPr>
              <a:t>other JS files</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Variables declared here can be accessed and changed from the </a:t>
            </a:r>
            <a:r>
              <a:rPr lang="en-US" sz="3200" b="1" i="0" u="none" strike="noStrike" cap="none">
                <a:solidFill>
                  <a:schemeClr val="lt1"/>
                </a:solidFill>
                <a:latin typeface="HarmonyOS Sans" pitchFamily="2" charset="0"/>
                <a:sym typeface="Arial"/>
              </a:rPr>
              <a:t>Properties View </a:t>
            </a:r>
            <a:r>
              <a:rPr lang="en-US" sz="3200" b="0" i="0" u="none" strike="noStrike" cap="none">
                <a:solidFill>
                  <a:schemeClr val="lt1"/>
                </a:solidFill>
                <a:latin typeface="HarmonyOS Sans" pitchFamily="2" charset="0"/>
                <a:sym typeface="Arial"/>
              </a:rPr>
              <a:t>in </a:t>
            </a:r>
            <a:r>
              <a:rPr lang="en-US" sz="3200" b="1" i="0" u="none" strike="noStrike" cap="none">
                <a:solidFill>
                  <a:schemeClr val="lt1"/>
                </a:solidFill>
                <a:latin typeface="HarmonyOS Sans" pitchFamily="2" charset="0"/>
                <a:sym typeface="Arial"/>
              </a:rPr>
              <a:t>Wonderland Editor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Init() </a:t>
            </a:r>
            <a:r>
              <a:rPr lang="en-US" sz="3200" b="0" i="0" u="none" strike="noStrike" cap="none">
                <a:solidFill>
                  <a:schemeClr val="lt1"/>
                </a:solidFill>
                <a:latin typeface="HarmonyOS Sans" pitchFamily="2" charset="0"/>
                <a:sym typeface="Arial"/>
              </a:rPr>
              <a:t>is the first function that is called. We set some vars here and initialize the mouse sound effect.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Start() </a:t>
            </a:r>
            <a:r>
              <a:rPr lang="en-US" sz="3200" b="0" i="0" u="none" strike="noStrike" cap="none">
                <a:solidFill>
                  <a:schemeClr val="lt1"/>
                </a:solidFill>
                <a:latin typeface="HarmonyOS Sans" pitchFamily="2" charset="0"/>
                <a:sym typeface="Arial"/>
              </a:rPr>
              <a:t>is always called </a:t>
            </a:r>
            <a:r>
              <a:rPr lang="en-US" sz="3200" b="1" i="0" u="none" strike="noStrike" cap="none">
                <a:solidFill>
                  <a:schemeClr val="lt1"/>
                </a:solidFill>
                <a:latin typeface="HarmonyOS Sans" pitchFamily="2" charset="0"/>
                <a:sym typeface="Arial"/>
              </a:rPr>
              <a:t>after Init() </a:t>
            </a:r>
            <a:r>
              <a:rPr lang="en-US" sz="3200" b="0" i="0" u="none" strike="noStrike" cap="none">
                <a:solidFill>
                  <a:schemeClr val="lt1"/>
                </a:solidFill>
                <a:latin typeface="HarmonyOS Sans" pitchFamily="2" charset="0"/>
                <a:sym typeface="Arial"/>
              </a:rPr>
              <a:t>has completed. Here we call spawnTarget().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 is called at </a:t>
            </a:r>
            <a:r>
              <a:rPr lang="en-US" sz="3200" b="1" i="0" u="none" strike="noStrike" cap="none">
                <a:solidFill>
                  <a:schemeClr val="lt1"/>
                </a:solidFill>
                <a:latin typeface="HarmonyOS Sans" pitchFamily="2" charset="0"/>
                <a:sym typeface="Arial"/>
              </a:rPr>
              <a:t>every frame update</a:t>
            </a:r>
            <a:r>
              <a:rPr lang="en-US" sz="3200" b="0" i="0" u="none" strike="noStrike" cap="none">
                <a:solidFill>
                  <a:schemeClr val="lt1"/>
                </a:solidFill>
                <a:latin typeface="HarmonyOS Sans" pitchFamily="2" charset="0"/>
                <a:sym typeface="Arial"/>
              </a:rPr>
              <a:t>. The mice are spawned at set time intervals with a maximum number of mice that can be spawned.</a:t>
            </a:r>
            <a:endParaRPr>
              <a:latin typeface="HarmonyOS Sans" pitchFamily="2" charset="0"/>
            </a:endParaRPr>
          </a:p>
        </p:txBody>
      </p:sp>
      <p:sp>
        <p:nvSpPr>
          <p:cNvPr id="384" name="Google Shape;384;p24"/>
          <p:cNvSpPr txBox="1"/>
          <p:nvPr/>
        </p:nvSpPr>
        <p:spPr>
          <a:xfrm>
            <a:off x="4297381" y="358005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5" name="Google Shape;385;p24"/>
          <p:cNvSpPr txBox="1"/>
          <p:nvPr/>
        </p:nvSpPr>
        <p:spPr>
          <a:xfrm>
            <a:off x="6770473" y="569672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6" name="Google Shape;386;p24"/>
          <p:cNvSpPr txBox="1"/>
          <p:nvPr/>
        </p:nvSpPr>
        <p:spPr>
          <a:xfrm>
            <a:off x="5889115" y="700674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7" name="Google Shape;387;p24"/>
          <p:cNvSpPr txBox="1"/>
          <p:nvPr/>
        </p:nvSpPr>
        <p:spPr>
          <a:xfrm>
            <a:off x="7725192" y="990234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#5</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8" name="Google Shape;388;p24"/>
          <p:cNvSpPr txBox="1"/>
          <p:nvPr/>
        </p:nvSpPr>
        <p:spPr>
          <a:xfrm>
            <a:off x="5291845" y="834447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9" name="Google Shape;389;p24"/>
          <p:cNvSpPr txBox="1"/>
          <p:nvPr/>
        </p:nvSpPr>
        <p:spPr>
          <a:xfrm>
            <a:off x="4234694" y="1060154"/>
            <a:ext cx="1591461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 (cont.)</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3D553C57-8219-30E0-09CB-0F57740A79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25"/>
          <p:cNvPicPr preferRelativeResize="0"/>
          <p:nvPr/>
        </p:nvPicPr>
        <p:blipFill rotWithShape="1">
          <a:blip r:embed="rId3">
            <a:alphaModFix/>
          </a:blip>
          <a:srcRect/>
          <a:stretch/>
        </p:blipFill>
        <p:spPr>
          <a:xfrm>
            <a:off x="4234694" y="3248422"/>
            <a:ext cx="5451229" cy="8785953"/>
          </a:xfrm>
          <a:prstGeom prst="rect">
            <a:avLst/>
          </a:prstGeom>
          <a:noFill/>
          <a:ln w="9525" cap="flat" cmpd="sng">
            <a:solidFill>
              <a:schemeClr val="lt1"/>
            </a:solidFill>
            <a:prstDash val="solid"/>
            <a:round/>
            <a:headEnd type="none" w="sm" len="sm"/>
            <a:tailEnd type="none" w="sm" len="sm"/>
          </a:ln>
        </p:spPr>
      </p:pic>
      <p:grpSp>
        <p:nvGrpSpPr>
          <p:cNvPr id="396" name="Google Shape;396;p25"/>
          <p:cNvGrpSpPr/>
          <p:nvPr/>
        </p:nvGrpSpPr>
        <p:grpSpPr>
          <a:xfrm>
            <a:off x="0" y="0"/>
            <a:ext cx="24384002" cy="13777770"/>
            <a:chOff x="0" y="0"/>
            <a:chExt cx="24384001" cy="13777768"/>
          </a:xfrm>
        </p:grpSpPr>
        <p:pic>
          <p:nvPicPr>
            <p:cNvPr id="397" name="Google Shape;397;p25"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98" name="Google Shape;398;p25"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99" name="Google Shape;399;p25"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400" name="Google Shape;400;p25"/>
          <p:cNvSpPr txBox="1"/>
          <p:nvPr/>
        </p:nvSpPr>
        <p:spPr>
          <a:xfrm>
            <a:off x="10325636" y="3296444"/>
            <a:ext cx="9884743" cy="747897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First we add a new object using </a:t>
            </a:r>
            <a:r>
              <a:rPr lang="en-US" sz="3200" b="1" i="0" u="none" strike="noStrike" cap="none">
                <a:solidFill>
                  <a:schemeClr val="lt1"/>
                </a:solidFill>
                <a:latin typeface="HarmonyOS Sans" pitchFamily="2" charset="0"/>
                <a:sym typeface="Arial"/>
              </a:rPr>
              <a:t>WL.scene.addObject(), </a:t>
            </a:r>
            <a:r>
              <a:rPr lang="en-US" sz="3200" b="0" i="0" u="none" strike="noStrike" cap="none">
                <a:solidFill>
                  <a:schemeClr val="lt1"/>
                </a:solidFill>
                <a:latin typeface="HarmonyOS Sans" pitchFamily="2" charset="0"/>
                <a:sym typeface="Arial"/>
              </a:rPr>
              <a:t>set it’s position relative to the mouse-spawner object, and set the scale.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Next we add the </a:t>
            </a:r>
            <a:r>
              <a:rPr lang="en-US" sz="3200" b="1" i="0" u="none" strike="noStrike" cap="none">
                <a:solidFill>
                  <a:schemeClr val="lt1"/>
                </a:solidFill>
                <a:latin typeface="HarmonyOS Sans" pitchFamily="2" charset="0"/>
                <a:sym typeface="Arial"/>
              </a:rPr>
              <a:t>mesh component </a:t>
            </a:r>
            <a:r>
              <a:rPr lang="en-US" sz="3200" b="0" i="0" u="none" strike="noStrike" cap="none">
                <a:solidFill>
                  <a:schemeClr val="lt1"/>
                </a:solidFill>
                <a:latin typeface="HarmonyOS Sans" pitchFamily="2" charset="0"/>
                <a:sym typeface="Arial"/>
              </a:rPr>
              <a:t>and add the </a:t>
            </a:r>
            <a:r>
              <a:rPr lang="en-US" sz="3200" b="1" i="0" u="none" strike="noStrike" cap="none">
                <a:solidFill>
                  <a:schemeClr val="lt1"/>
                </a:solidFill>
                <a:latin typeface="HarmonyOS Sans" pitchFamily="2" charset="0"/>
                <a:sym typeface="Arial"/>
              </a:rPr>
              <a:t>mouse-mover JS component</a:t>
            </a:r>
            <a:r>
              <a:rPr lang="en-US" sz="3200" b="0" i="0" u="none" strike="noStrike" cap="none">
                <a:solidFill>
                  <a:schemeClr val="lt1"/>
                </a:solidFill>
                <a:latin typeface="HarmonyOS Sans" pitchFamily="2" charset="0"/>
                <a:sym typeface="Arial"/>
              </a:rPr>
              <a:t> (the same one that the mouse-spawner uses) to define it’s movement behavior.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Here we create another object on top of the mouse and add the </a:t>
            </a:r>
            <a:r>
              <a:rPr lang="en-US" sz="3200" b="1" i="0" u="none" strike="noStrike" cap="none">
                <a:solidFill>
                  <a:schemeClr val="lt1"/>
                </a:solidFill>
                <a:latin typeface="HarmonyOS Sans" pitchFamily="2" charset="0"/>
                <a:sym typeface="Arial"/>
              </a:rPr>
              <a:t>collision</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score-trigger</a:t>
            </a:r>
            <a:r>
              <a:rPr lang="en-US" sz="3200" b="0" i="0" u="none" strike="noStrike" cap="none">
                <a:solidFill>
                  <a:schemeClr val="lt1"/>
                </a:solidFill>
                <a:latin typeface="HarmonyOS Sans" pitchFamily="2" charset="0"/>
                <a:sym typeface="Arial"/>
              </a:rPr>
              <a:t>. The collision component allow us </a:t>
            </a:r>
            <a:r>
              <a:rPr lang="en-US" sz="3200" b="0" i="1" u="none" strike="noStrike" cap="none">
                <a:solidFill>
                  <a:schemeClr val="lt1"/>
                </a:solidFill>
                <a:latin typeface="HarmonyOS Sans" pitchFamily="2" charset="0"/>
                <a:sym typeface="Arial"/>
              </a:rPr>
              <a:t>to know if the mouse gets shot by the player</a:t>
            </a:r>
            <a:r>
              <a:rPr lang="en-US" sz="3200" b="0" i="0" u="none" strike="noStrike" cap="none">
                <a:solidFill>
                  <a:schemeClr val="lt1"/>
                </a:solidFill>
                <a:latin typeface="HarmonyOS Sans" pitchFamily="2" charset="0"/>
                <a:sym typeface="Arial"/>
              </a:rPr>
              <a:t>. Score-trigger </a:t>
            </a:r>
            <a:r>
              <a:rPr lang="en-US" sz="3200" b="0" i="1" u="none" strike="noStrike" cap="none">
                <a:solidFill>
                  <a:schemeClr val="lt1"/>
                </a:solidFill>
                <a:latin typeface="HarmonyOS Sans" pitchFamily="2" charset="0"/>
                <a:sym typeface="Arial"/>
              </a:rPr>
              <a:t>updates the score </a:t>
            </a:r>
            <a:r>
              <a:rPr lang="en-US" sz="3200" b="0" i="0" u="none" strike="noStrike" cap="none">
                <a:solidFill>
                  <a:schemeClr val="lt1"/>
                </a:solidFill>
                <a:latin typeface="HarmonyOS Sans" pitchFamily="2" charset="0"/>
                <a:sym typeface="Arial"/>
              </a:rPr>
              <a:t>and </a:t>
            </a:r>
            <a:r>
              <a:rPr lang="en-US" sz="3200" b="0" i="1" u="none" strike="noStrike" cap="none">
                <a:solidFill>
                  <a:schemeClr val="lt1"/>
                </a:solidFill>
                <a:latin typeface="HarmonyOS Sans" pitchFamily="2" charset="0"/>
                <a:sym typeface="Arial"/>
              </a:rPr>
              <a:t>triggers the confetti </a:t>
            </a:r>
            <a:r>
              <a:rPr lang="en-US" sz="3200" b="0" i="0" u="none" strike="noStrike" cap="none">
                <a:solidFill>
                  <a:schemeClr val="lt1"/>
                </a:solidFill>
                <a:latin typeface="HarmonyOS Sans" pitchFamily="2" charset="0"/>
                <a:sym typeface="Arial"/>
              </a:rPr>
              <a:t>when the mouse is shot.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Lastly, we </a:t>
            </a:r>
            <a:r>
              <a:rPr lang="en-US" sz="3200" b="1" i="0" u="none" strike="noStrike" cap="none">
                <a:solidFill>
                  <a:schemeClr val="lt1"/>
                </a:solidFill>
                <a:latin typeface="HarmonyOS Sans" pitchFamily="2" charset="0"/>
                <a:sym typeface="Arial"/>
              </a:rPr>
              <a:t>play the mouse sound effect </a:t>
            </a:r>
            <a:r>
              <a:rPr lang="en-US" sz="3200" b="0" i="0" u="none" strike="noStrike" cap="none">
                <a:solidFill>
                  <a:schemeClr val="lt1"/>
                </a:solidFill>
                <a:latin typeface="HarmonyOS Sans" pitchFamily="2" charset="0"/>
                <a:sym typeface="Arial"/>
              </a:rPr>
              <a:t>when it spawns in.</a:t>
            </a:r>
            <a:endParaRPr>
              <a:latin typeface="HarmonyOS Sans" pitchFamily="2" charset="0"/>
            </a:endParaRPr>
          </a:p>
        </p:txBody>
      </p:sp>
      <p:sp>
        <p:nvSpPr>
          <p:cNvPr id="401" name="Google Shape;401;p25"/>
          <p:cNvSpPr txBox="1"/>
          <p:nvPr/>
        </p:nvSpPr>
        <p:spPr>
          <a:xfrm>
            <a:off x="3502201" y="366837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2" name="Google Shape;402;p25"/>
          <p:cNvSpPr txBox="1"/>
          <p:nvPr/>
        </p:nvSpPr>
        <p:spPr>
          <a:xfrm>
            <a:off x="3502201" y="473508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3" name="Google Shape;403;p25"/>
          <p:cNvSpPr txBox="1"/>
          <p:nvPr/>
        </p:nvSpPr>
        <p:spPr>
          <a:xfrm>
            <a:off x="3492673" y="876950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4" name="Google Shape;404;p25"/>
          <p:cNvSpPr txBox="1"/>
          <p:nvPr/>
        </p:nvSpPr>
        <p:spPr>
          <a:xfrm>
            <a:off x="3492673" y="11244571"/>
            <a:ext cx="60679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5" name="Google Shape;405;p25"/>
          <p:cNvSpPr txBox="1"/>
          <p:nvPr/>
        </p:nvSpPr>
        <p:spPr>
          <a:xfrm>
            <a:off x="4234694" y="1060154"/>
            <a:ext cx="1591461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 (cont.)</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CA09C4A8-4F9B-13BE-694A-F037E88823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26"/>
          <p:cNvGrpSpPr/>
          <p:nvPr/>
        </p:nvGrpSpPr>
        <p:grpSpPr>
          <a:xfrm>
            <a:off x="0" y="0"/>
            <a:ext cx="24384002" cy="13777770"/>
            <a:chOff x="0" y="0"/>
            <a:chExt cx="24384001" cy="13777768"/>
          </a:xfrm>
        </p:grpSpPr>
        <p:pic>
          <p:nvPicPr>
            <p:cNvPr id="412" name="Google Shape;412;p2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13" name="Google Shape;413;p2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14" name="Google Shape;414;p2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15" name="Google Shape;415;p26"/>
          <p:cNvSpPr txBox="1"/>
          <p:nvPr/>
        </p:nvSpPr>
        <p:spPr>
          <a:xfrm>
            <a:off x="11840525" y="4278178"/>
            <a:ext cx="10142700" cy="600300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onTouchDown() </a:t>
            </a:r>
            <a:r>
              <a:rPr lang="en-US" sz="3200" b="0" i="0" u="none" strike="noStrike" cap="none">
                <a:solidFill>
                  <a:schemeClr val="lt1"/>
                </a:solidFill>
                <a:latin typeface="HarmonyOS Sans" pitchFamily="2" charset="0"/>
                <a:sym typeface="Arial"/>
              </a:rPr>
              <a:t>is called when the </a:t>
            </a:r>
            <a:r>
              <a:rPr lang="en-US" sz="3200" b="0" i="1" u="none" strike="noStrike" cap="none">
                <a:solidFill>
                  <a:schemeClr val="lt1"/>
                </a:solidFill>
                <a:latin typeface="HarmonyOS Sans" pitchFamily="2" charset="0"/>
                <a:sym typeface="Arial"/>
              </a:rPr>
              <a:t>controller trigger is pressed down</a:t>
            </a:r>
            <a:r>
              <a:rPr lang="en-US" sz="3200" b="0" i="0" u="none" strike="noStrike" cap="none">
                <a:solidFill>
                  <a:schemeClr val="lt1"/>
                </a:solidFill>
                <a:latin typeface="HarmonyOS Sans" pitchFamily="2" charset="0"/>
                <a:sym typeface="Arial"/>
              </a:rPr>
              <a:t>. First we check if enough time has elapsed since the last time a projectile was spawned to limit the rounds per minute the player can shoot. Then we get the </a:t>
            </a:r>
            <a:r>
              <a:rPr lang="en-US" sz="3200" b="1" i="0" u="none" strike="noStrike" cap="none">
                <a:solidFill>
                  <a:schemeClr val="lt1"/>
                </a:solidFill>
                <a:latin typeface="HarmonyOS Sans" pitchFamily="2" charset="0"/>
                <a:sym typeface="Arial"/>
              </a:rPr>
              <a:t>forward vector of the cursorRayObject </a:t>
            </a:r>
            <a:r>
              <a:rPr lang="en-US" sz="3200" b="0" i="0" u="none" strike="noStrike" cap="none">
                <a:solidFill>
                  <a:schemeClr val="lt1"/>
                </a:solidFill>
                <a:latin typeface="HarmonyOS Sans" pitchFamily="2" charset="0"/>
                <a:sym typeface="Arial"/>
              </a:rPr>
              <a:t>that the bullet-spawner component is attached to get the </a:t>
            </a:r>
            <a:r>
              <a:rPr lang="en-US" sz="3200" b="1" i="0" u="none" strike="noStrike" cap="none">
                <a:solidFill>
                  <a:schemeClr val="lt1"/>
                </a:solidFill>
                <a:latin typeface="HarmonyOS Sans" pitchFamily="2" charset="0"/>
                <a:sym typeface="Arial"/>
              </a:rPr>
              <a:t>direction we shoot </a:t>
            </a:r>
            <a:r>
              <a:rPr lang="en-US" sz="3200" b="0" i="0" u="none" strike="noStrike" cap="none">
                <a:solidFill>
                  <a:schemeClr val="lt1"/>
                </a:solidFill>
                <a:latin typeface="HarmonyOS Sans" pitchFamily="2" charset="0"/>
                <a:sym typeface="Arial"/>
              </a:rPr>
              <a:t>in and plug that into the </a:t>
            </a:r>
            <a:r>
              <a:rPr lang="en-US" sz="3200" b="1" i="0" u="none" strike="noStrike" cap="none">
                <a:solidFill>
                  <a:schemeClr val="lt1"/>
                </a:solidFill>
                <a:latin typeface="HarmonyOS Sans" pitchFamily="2" charset="0"/>
                <a:sym typeface="Arial"/>
              </a:rPr>
              <a:t>throw() </a:t>
            </a:r>
            <a:r>
              <a:rPr lang="en-US" sz="3200" b="0" i="0" u="none" strike="noStrike" cap="none">
                <a:solidFill>
                  <a:schemeClr val="lt1"/>
                </a:solidFill>
                <a:latin typeface="HarmonyOS Sans" pitchFamily="2" charset="0"/>
                <a:sym typeface="Arial"/>
              </a:rPr>
              <a:t>function.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onActivate() </a:t>
            </a:r>
            <a:r>
              <a:rPr lang="en-US" sz="3200" b="0" i="0" u="none" strike="noStrike" cap="none">
                <a:solidFill>
                  <a:schemeClr val="lt1"/>
                </a:solidFill>
                <a:latin typeface="HarmonyOS Sans" pitchFamily="2" charset="0"/>
                <a:sym typeface="Arial"/>
              </a:rPr>
              <a:t>and </a:t>
            </a:r>
            <a:r>
              <a:rPr lang="en-US" sz="3200" b="1" i="0" u="none" strike="noStrike" cap="none">
                <a:solidFill>
                  <a:schemeClr val="lt1"/>
                </a:solidFill>
                <a:latin typeface="HarmonyOS Sans" pitchFamily="2" charset="0"/>
                <a:sym typeface="Arial"/>
              </a:rPr>
              <a:t>xrSessionStart() </a:t>
            </a:r>
            <a:r>
              <a:rPr lang="en-US" sz="3200" b="0" i="0" u="none" strike="noStrike" cap="none">
                <a:solidFill>
                  <a:schemeClr val="lt1"/>
                </a:solidFill>
                <a:latin typeface="HarmonyOS Sans" pitchFamily="2" charset="0"/>
                <a:sym typeface="Arial"/>
              </a:rPr>
              <a:t>are used to bind the </a:t>
            </a:r>
            <a:r>
              <a:rPr lang="en-US" sz="3200" b="1" i="0" u="none" strike="noStrike" cap="none">
                <a:solidFill>
                  <a:schemeClr val="lt1"/>
                </a:solidFill>
                <a:latin typeface="HarmonyOS Sans" pitchFamily="2" charset="0"/>
                <a:sym typeface="Arial"/>
              </a:rPr>
              <a:t>selectstart</a:t>
            </a:r>
            <a:r>
              <a:rPr lang="en-US" sz="3200" b="0" i="0" u="none" strike="noStrike" cap="none">
                <a:solidFill>
                  <a:schemeClr val="lt1"/>
                </a:solidFill>
                <a:latin typeface="HarmonyOS Sans" pitchFamily="2" charset="0"/>
                <a:sym typeface="Arial"/>
              </a:rPr>
              <a:t> event to </a:t>
            </a:r>
            <a:r>
              <a:rPr lang="en-US" sz="3200" b="1" i="0" u="none" strike="noStrike" cap="none">
                <a:solidFill>
                  <a:schemeClr val="lt1"/>
                </a:solidFill>
                <a:latin typeface="HarmonyOS Sans" pitchFamily="2" charset="0"/>
                <a:sym typeface="Arial"/>
              </a:rPr>
              <a:t>onTouchDown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Pulse() </a:t>
            </a:r>
            <a:r>
              <a:rPr lang="en-US" sz="3200" b="0" i="0" u="none" strike="noStrike" cap="none">
                <a:solidFill>
                  <a:schemeClr val="lt1"/>
                </a:solidFill>
                <a:latin typeface="HarmonyOS Sans" pitchFamily="2" charset="0"/>
                <a:sym typeface="Arial"/>
              </a:rPr>
              <a:t>vibrates the controller for better player haptics.</a:t>
            </a:r>
            <a:endParaRPr>
              <a:latin typeface="HarmonyOS Sans" pitchFamily="2" charset="0"/>
            </a:endParaRPr>
          </a:p>
        </p:txBody>
      </p:sp>
      <p:pic>
        <p:nvPicPr>
          <p:cNvPr id="416" name="Google Shape;416;p26"/>
          <p:cNvPicPr preferRelativeResize="0"/>
          <p:nvPr/>
        </p:nvPicPr>
        <p:blipFill rotWithShape="1">
          <a:blip r:embed="rId6">
            <a:alphaModFix/>
          </a:blip>
          <a:srcRect t="35478"/>
          <a:stretch/>
        </p:blipFill>
        <p:spPr>
          <a:xfrm>
            <a:off x="3375884" y="7700698"/>
            <a:ext cx="7706876" cy="2754997"/>
          </a:xfrm>
          <a:prstGeom prst="rect">
            <a:avLst/>
          </a:prstGeom>
          <a:noFill/>
          <a:ln w="9525" cap="flat" cmpd="sng">
            <a:solidFill>
              <a:schemeClr val="lt1"/>
            </a:solidFill>
            <a:prstDash val="solid"/>
            <a:round/>
            <a:headEnd type="none" w="sm" len="sm"/>
            <a:tailEnd type="none" w="sm" len="sm"/>
          </a:ln>
        </p:spPr>
      </p:pic>
      <p:sp>
        <p:nvSpPr>
          <p:cNvPr id="417" name="Google Shape;417;p26"/>
          <p:cNvSpPr txBox="1"/>
          <p:nvPr/>
        </p:nvSpPr>
        <p:spPr>
          <a:xfrm>
            <a:off x="2532536" y="343546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18" name="Google Shape;418;p26"/>
          <p:cNvSpPr txBox="1"/>
          <p:nvPr/>
        </p:nvSpPr>
        <p:spPr>
          <a:xfrm>
            <a:off x="2532536" y="770069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19" name="Google Shape;419;p26"/>
          <p:cNvPicPr preferRelativeResize="0"/>
          <p:nvPr/>
        </p:nvPicPr>
        <p:blipFill rotWithShape="1">
          <a:blip r:embed="rId7">
            <a:alphaModFix/>
          </a:blip>
          <a:srcRect/>
          <a:stretch/>
        </p:blipFill>
        <p:spPr>
          <a:xfrm>
            <a:off x="3375883" y="10693731"/>
            <a:ext cx="7706876" cy="1622257"/>
          </a:xfrm>
          <a:prstGeom prst="rect">
            <a:avLst/>
          </a:prstGeom>
          <a:noFill/>
          <a:ln w="9525" cap="flat" cmpd="sng">
            <a:solidFill>
              <a:schemeClr val="lt1"/>
            </a:solidFill>
            <a:prstDash val="solid"/>
            <a:round/>
            <a:headEnd type="none" w="sm" len="sm"/>
            <a:tailEnd type="none" w="sm" len="sm"/>
          </a:ln>
        </p:spPr>
      </p:pic>
      <p:sp>
        <p:nvSpPr>
          <p:cNvPr id="420" name="Google Shape;420;p26"/>
          <p:cNvSpPr txBox="1"/>
          <p:nvPr/>
        </p:nvSpPr>
        <p:spPr>
          <a:xfrm>
            <a:off x="2532536" y="10918834"/>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21" name="Google Shape;421;p26"/>
          <p:cNvPicPr preferRelativeResize="0"/>
          <p:nvPr/>
        </p:nvPicPr>
        <p:blipFill rotWithShape="1">
          <a:blip r:embed="rId8">
            <a:alphaModFix/>
          </a:blip>
          <a:srcRect/>
          <a:stretch/>
        </p:blipFill>
        <p:spPr>
          <a:xfrm>
            <a:off x="3375884" y="3435468"/>
            <a:ext cx="7706876" cy="4015347"/>
          </a:xfrm>
          <a:prstGeom prst="rect">
            <a:avLst/>
          </a:prstGeom>
          <a:noFill/>
          <a:ln w="9525" cap="flat" cmpd="sng">
            <a:solidFill>
              <a:schemeClr val="lt1"/>
            </a:solidFill>
            <a:prstDash val="solid"/>
            <a:round/>
            <a:headEnd type="none" w="sm" len="sm"/>
            <a:tailEnd type="none" w="sm" len="sm"/>
          </a:ln>
        </p:spPr>
      </p:pic>
      <p:sp>
        <p:nvSpPr>
          <p:cNvPr id="422" name="Google Shape;422;p26"/>
          <p:cNvSpPr txBox="1"/>
          <p:nvPr/>
        </p:nvSpPr>
        <p:spPr>
          <a:xfrm>
            <a:off x="5339825" y="947747"/>
            <a:ext cx="149025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Bullet 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6D1E4EE2-F237-E3C5-33A7-8EEA2DD851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27"/>
          <p:cNvPicPr preferRelativeResize="0"/>
          <p:nvPr/>
        </p:nvPicPr>
        <p:blipFill rotWithShape="1">
          <a:blip r:embed="rId3">
            <a:alphaModFix/>
          </a:blip>
          <a:srcRect/>
          <a:stretch/>
        </p:blipFill>
        <p:spPr>
          <a:xfrm>
            <a:off x="3834709" y="2898833"/>
            <a:ext cx="5863619" cy="4237576"/>
          </a:xfrm>
          <a:prstGeom prst="rect">
            <a:avLst/>
          </a:prstGeom>
          <a:noFill/>
          <a:ln w="9525" cap="flat" cmpd="sng">
            <a:solidFill>
              <a:schemeClr val="lt1"/>
            </a:solidFill>
            <a:prstDash val="solid"/>
            <a:round/>
            <a:headEnd type="none" w="sm" len="sm"/>
            <a:tailEnd type="none" w="sm" len="sm"/>
          </a:ln>
        </p:spPr>
      </p:pic>
      <p:grpSp>
        <p:nvGrpSpPr>
          <p:cNvPr id="429" name="Google Shape;429;p27"/>
          <p:cNvGrpSpPr/>
          <p:nvPr/>
        </p:nvGrpSpPr>
        <p:grpSpPr>
          <a:xfrm>
            <a:off x="0" y="0"/>
            <a:ext cx="24384002" cy="13777770"/>
            <a:chOff x="0" y="0"/>
            <a:chExt cx="24384001" cy="13777768"/>
          </a:xfrm>
        </p:grpSpPr>
        <p:pic>
          <p:nvPicPr>
            <p:cNvPr id="430" name="Google Shape;430;p27"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431" name="Google Shape;431;p27"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432" name="Google Shape;432;p27"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433" name="Google Shape;433;p27"/>
          <p:cNvSpPr txBox="1"/>
          <p:nvPr/>
        </p:nvSpPr>
        <p:spPr>
          <a:xfrm>
            <a:off x="10161113" y="1410550"/>
            <a:ext cx="14433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34" name="Google Shape;434;p27"/>
          <p:cNvSpPr txBox="1"/>
          <p:nvPr/>
        </p:nvSpPr>
        <p:spPr>
          <a:xfrm>
            <a:off x="10563245" y="5853627"/>
            <a:ext cx="7581206" cy="3046948"/>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launch() </a:t>
            </a:r>
            <a:r>
              <a:rPr lang="en-US" sz="3200" b="0" i="0" u="none" strike="noStrike" cap="none">
                <a:solidFill>
                  <a:schemeClr val="lt1"/>
                </a:solidFill>
                <a:latin typeface="HarmonyOS Sans" pitchFamily="2" charset="0"/>
                <a:sym typeface="Arial"/>
              </a:rPr>
              <a:t>does a few checks before calling </a:t>
            </a:r>
            <a:r>
              <a:rPr lang="en-US" sz="3200" b="1" i="0" u="none" strike="noStrike" cap="none">
                <a:solidFill>
                  <a:schemeClr val="lt1"/>
                </a:solidFill>
                <a:latin typeface="HarmonyOS Sans" pitchFamily="2" charset="0"/>
                <a:sym typeface="Arial"/>
              </a:rPr>
              <a:t>spawnBullet()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spawnBullet()</a:t>
            </a:r>
            <a:r>
              <a:rPr lang="en-US" sz="3200" b="0" i="0" u="none" strike="noStrike" cap="none">
                <a:solidFill>
                  <a:schemeClr val="lt1"/>
                </a:solidFill>
                <a:latin typeface="HarmonyOS Sans" pitchFamily="2" charset="0"/>
                <a:sym typeface="Arial"/>
              </a:rPr>
              <a:t> adds a new object and applies the scaling as well as mesh, collision, and bullet-physics components.</a:t>
            </a:r>
            <a:endParaRPr sz="3200" b="1" i="0" u="none" strike="noStrike" cap="none">
              <a:solidFill>
                <a:schemeClr val="lt1"/>
              </a:solidFill>
              <a:latin typeface="HarmonyOS Sans" pitchFamily="2" charset="0"/>
              <a:sym typeface="Arial"/>
            </a:endParaRPr>
          </a:p>
        </p:txBody>
      </p:sp>
      <p:sp>
        <p:nvSpPr>
          <p:cNvPr id="435" name="Google Shape;435;p27"/>
          <p:cNvSpPr txBox="1"/>
          <p:nvPr/>
        </p:nvSpPr>
        <p:spPr>
          <a:xfrm>
            <a:off x="3075812" y="289883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36" name="Google Shape;436;p27"/>
          <p:cNvSpPr txBox="1"/>
          <p:nvPr/>
        </p:nvSpPr>
        <p:spPr>
          <a:xfrm>
            <a:off x="3075812" y="7377121"/>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37" name="Google Shape;437;p27"/>
          <p:cNvPicPr preferRelativeResize="0"/>
          <p:nvPr/>
        </p:nvPicPr>
        <p:blipFill rotWithShape="1">
          <a:blip r:embed="rId7">
            <a:alphaModFix/>
          </a:blip>
          <a:srcRect t="42390"/>
          <a:stretch/>
        </p:blipFill>
        <p:spPr>
          <a:xfrm>
            <a:off x="3834709" y="7261574"/>
            <a:ext cx="5863619" cy="5743265"/>
          </a:xfrm>
          <a:prstGeom prst="rect">
            <a:avLst/>
          </a:prstGeom>
          <a:noFill/>
          <a:ln w="57150" cap="flat" cmpd="sng">
            <a:solidFill>
              <a:schemeClr val="lt1"/>
            </a:solidFill>
            <a:prstDash val="solid"/>
            <a:round/>
            <a:headEnd type="none" w="sm" len="sm"/>
            <a:tailEnd type="none" w="sm" len="sm"/>
          </a:ln>
        </p:spPr>
      </p:pic>
      <p:sp>
        <p:nvSpPr>
          <p:cNvPr id="438" name="Google Shape;438;p27"/>
          <p:cNvSpPr txBox="1"/>
          <p:nvPr/>
        </p:nvSpPr>
        <p:spPr>
          <a:xfrm>
            <a:off x="4261098" y="1060153"/>
            <a:ext cx="1605642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 Bullet Spawner (cont.)</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09E0B735-5D27-3302-E44E-CD99F64EAB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28"/>
          <p:cNvGrpSpPr/>
          <p:nvPr/>
        </p:nvGrpSpPr>
        <p:grpSpPr>
          <a:xfrm>
            <a:off x="0" y="0"/>
            <a:ext cx="24384002" cy="13777770"/>
            <a:chOff x="0" y="0"/>
            <a:chExt cx="24384001" cy="13777768"/>
          </a:xfrm>
        </p:grpSpPr>
        <p:pic>
          <p:nvPicPr>
            <p:cNvPr id="445" name="Google Shape;445;p2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46" name="Google Shape;446;p2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47" name="Google Shape;447;p2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48" name="Google Shape;448;p28"/>
          <p:cNvSpPr txBox="1"/>
          <p:nvPr/>
        </p:nvSpPr>
        <p:spPr>
          <a:xfrm>
            <a:off x="10489728"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pic>
        <p:nvPicPr>
          <p:cNvPr id="449" name="Google Shape;449;p28"/>
          <p:cNvPicPr preferRelativeResize="0"/>
          <p:nvPr/>
        </p:nvPicPr>
        <p:blipFill rotWithShape="1">
          <a:blip r:embed="rId6">
            <a:alphaModFix/>
          </a:blip>
          <a:srcRect l="3176" t="32221"/>
          <a:stretch/>
        </p:blipFill>
        <p:spPr>
          <a:xfrm>
            <a:off x="2929301" y="3452550"/>
            <a:ext cx="11966948" cy="8114016"/>
          </a:xfrm>
          <a:prstGeom prst="rect">
            <a:avLst/>
          </a:prstGeom>
          <a:noFill/>
          <a:ln w="9525" cap="flat" cmpd="sng">
            <a:solidFill>
              <a:schemeClr val="lt1"/>
            </a:solidFill>
            <a:prstDash val="solid"/>
            <a:round/>
            <a:headEnd type="none" w="sm" len="sm"/>
            <a:tailEnd type="none" w="sm" len="sm"/>
          </a:ln>
        </p:spPr>
      </p:pic>
      <p:sp>
        <p:nvSpPr>
          <p:cNvPr id="450" name="Google Shape;450;p28"/>
          <p:cNvSpPr txBox="1"/>
          <p:nvPr/>
        </p:nvSpPr>
        <p:spPr>
          <a:xfrm>
            <a:off x="2332031" y="3412841"/>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#1</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1" name="Google Shape;451;p28"/>
          <p:cNvSpPr txBox="1"/>
          <p:nvPr/>
        </p:nvSpPr>
        <p:spPr>
          <a:xfrm>
            <a:off x="15396153" y="3452550"/>
            <a:ext cx="6578328" cy="79713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Most of the work in </a:t>
            </a:r>
            <a:r>
              <a:rPr lang="en-US" sz="3200" b="1" i="0" u="none" strike="noStrike" cap="none">
                <a:solidFill>
                  <a:schemeClr val="lt1"/>
                </a:solidFill>
                <a:latin typeface="HarmonyOS Sans" pitchFamily="2" charset="0"/>
                <a:sym typeface="Arial"/>
              </a:rPr>
              <a:t>bullet-physics </a:t>
            </a:r>
            <a:r>
              <a:rPr lang="en-US" sz="3200" b="0" i="0" u="none" strike="noStrike" cap="none">
                <a:solidFill>
                  <a:schemeClr val="lt1"/>
                </a:solidFill>
                <a:latin typeface="HarmonyOS Sans" pitchFamily="2" charset="0"/>
                <a:sym typeface="Arial"/>
              </a:rPr>
              <a:t>is done in 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 since we expect the ball to be constant motion.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the </a:t>
            </a:r>
            <a:r>
              <a:rPr lang="en-US" sz="3200" b="1" i="0" u="none" strike="noStrike" cap="none">
                <a:solidFill>
                  <a:schemeClr val="lt1"/>
                </a:solidFill>
                <a:latin typeface="HarmonyOS Sans" pitchFamily="2" charset="0"/>
                <a:sym typeface="Arial"/>
              </a:rPr>
              <a:t>bullet</a:t>
            </a:r>
            <a:r>
              <a:rPr lang="en-US" sz="3200" b="0" i="1" u="none" strike="noStrike" cap="none">
                <a:solidFill>
                  <a:schemeClr val="lt1"/>
                </a:solidFill>
                <a:latin typeface="HarmonyOS Sans" pitchFamily="2" charset="0"/>
                <a:sym typeface="Arial"/>
              </a:rPr>
              <a:t> hits the floor</a:t>
            </a:r>
            <a:r>
              <a:rPr lang="en-US" sz="3200" b="0" i="0" u="none" strike="noStrike" cap="none">
                <a:solidFill>
                  <a:schemeClr val="lt1"/>
                </a:solidFill>
                <a:latin typeface="HarmonyOS Sans" pitchFamily="2" charset="0"/>
                <a:sym typeface="Arial"/>
              </a:rPr>
              <a:t>, we </a:t>
            </a:r>
            <a:r>
              <a:rPr lang="en-US" sz="3200" b="1" i="0" u="none" strike="noStrike" cap="none">
                <a:solidFill>
                  <a:schemeClr val="lt1"/>
                </a:solidFill>
                <a:latin typeface="HarmonyOS Sans" pitchFamily="2" charset="0"/>
                <a:sym typeface="Arial"/>
              </a:rPr>
              <a:t>deactivate</a:t>
            </a:r>
            <a:r>
              <a:rPr lang="en-US" sz="3200" b="0" i="0" u="none" strike="noStrike" cap="none">
                <a:solidFill>
                  <a:schemeClr val="lt1"/>
                </a:solidFill>
                <a:latin typeface="HarmonyOS Sans" pitchFamily="2" charset="0"/>
                <a:sym typeface="Arial"/>
              </a:rPr>
              <a:t> </a:t>
            </a:r>
            <a:r>
              <a:rPr lang="en-US" sz="3200" b="0" i="1" u="none" strike="noStrike" cap="none">
                <a:solidFill>
                  <a:schemeClr val="lt1"/>
                </a:solidFill>
                <a:latin typeface="HarmonyOS Sans" pitchFamily="2" charset="0"/>
                <a:sym typeface="Arial"/>
              </a:rPr>
              <a:t>the object to preserve performance</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the </a:t>
            </a:r>
            <a:r>
              <a:rPr lang="en-US" sz="3200" b="1" i="0" u="none" strike="noStrike" cap="none">
                <a:solidFill>
                  <a:schemeClr val="lt1"/>
                </a:solidFill>
                <a:latin typeface="HarmonyOS Sans" pitchFamily="2" charset="0"/>
                <a:sym typeface="Arial"/>
              </a:rPr>
              <a:t>bullet</a:t>
            </a:r>
            <a:r>
              <a:rPr lang="en-US" sz="3200" b="0" i="0" u="none" strike="noStrike" cap="none">
                <a:solidFill>
                  <a:schemeClr val="lt1"/>
                </a:solidFill>
                <a:latin typeface="HarmonyOS Sans" pitchFamily="2" charset="0"/>
                <a:sym typeface="Arial"/>
              </a:rPr>
              <a:t> </a:t>
            </a:r>
            <a:r>
              <a:rPr lang="en-US" sz="3200" b="0" i="1" u="none" strike="noStrike" cap="none">
                <a:solidFill>
                  <a:schemeClr val="lt1"/>
                </a:solidFill>
                <a:latin typeface="HarmonyOS Sans" pitchFamily="2" charset="0"/>
                <a:sym typeface="Arial"/>
              </a:rPr>
              <a:t>travels too far from the player </a:t>
            </a:r>
            <a:r>
              <a:rPr lang="en-US" sz="3200" b="0" i="0" u="none" strike="noStrike" cap="none">
                <a:solidFill>
                  <a:schemeClr val="lt1"/>
                </a:solidFill>
                <a:latin typeface="HarmonyOS Sans" pitchFamily="2" charset="0"/>
                <a:sym typeface="Arial"/>
              </a:rPr>
              <a:t>(beyond what they can see) we also </a:t>
            </a:r>
            <a:r>
              <a:rPr lang="en-US" sz="3200" b="1" i="0" u="none" strike="noStrike" cap="none">
                <a:solidFill>
                  <a:schemeClr val="lt1"/>
                </a:solidFill>
                <a:latin typeface="HarmonyOS Sans" pitchFamily="2" charset="0"/>
                <a:sym typeface="Arial"/>
              </a:rPr>
              <a:t>deactivate</a:t>
            </a:r>
            <a:r>
              <a:rPr lang="en-US" sz="3200" b="0" i="0" u="none" strike="noStrike" cap="none">
                <a:solidFill>
                  <a:schemeClr val="lt1"/>
                </a:solidFill>
                <a:latin typeface="HarmonyOS Sans" pitchFamily="2" charset="0"/>
                <a:sym typeface="Arial"/>
              </a:rPr>
              <a:t> it.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Otherwise the </a:t>
            </a:r>
            <a:r>
              <a:rPr lang="en-US" sz="3200" b="1" i="0" u="none" strike="noStrike" cap="none">
                <a:solidFill>
                  <a:schemeClr val="lt1"/>
                </a:solidFill>
                <a:latin typeface="HarmonyOS Sans" pitchFamily="2" charset="0"/>
                <a:sym typeface="Arial"/>
              </a:rPr>
              <a:t>bullet</a:t>
            </a:r>
            <a:r>
              <a:rPr lang="en-US" sz="3200" b="0" i="0" u="none" strike="noStrike" cap="none">
                <a:solidFill>
                  <a:schemeClr val="lt1"/>
                </a:solidFill>
                <a:latin typeface="HarmonyOS Sans" pitchFamily="2" charset="0"/>
                <a:sym typeface="Arial"/>
              </a:rPr>
              <a:t> continues traveling on a </a:t>
            </a:r>
            <a:r>
              <a:rPr lang="en-US" sz="3200" b="1" i="0" u="none" strike="noStrike" cap="none">
                <a:solidFill>
                  <a:schemeClr val="lt1"/>
                </a:solidFill>
                <a:latin typeface="HarmonyOS Sans" pitchFamily="2" charset="0"/>
                <a:sym typeface="Arial"/>
              </a:rPr>
              <a:t>linear path </a:t>
            </a:r>
            <a:r>
              <a:rPr lang="en-US" sz="3200" b="0" i="0" u="none" strike="noStrike" cap="none">
                <a:solidFill>
                  <a:schemeClr val="lt1"/>
                </a:solidFill>
                <a:latin typeface="HarmonyOS Sans" pitchFamily="2" charset="0"/>
                <a:sym typeface="Arial"/>
              </a:rPr>
              <a:t>from its point of origin at a </a:t>
            </a:r>
            <a:r>
              <a:rPr lang="en-US" sz="3200" b="1" i="0" u="none" strike="noStrike" cap="none">
                <a:solidFill>
                  <a:schemeClr val="lt1"/>
                </a:solidFill>
                <a:latin typeface="HarmonyOS Sans" pitchFamily="2" charset="0"/>
                <a:sym typeface="Arial"/>
              </a:rPr>
              <a:t>constant speed</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p:txBody>
      </p:sp>
      <p:sp>
        <p:nvSpPr>
          <p:cNvPr id="452" name="Google Shape;452;p28"/>
          <p:cNvSpPr txBox="1"/>
          <p:nvPr/>
        </p:nvSpPr>
        <p:spPr>
          <a:xfrm>
            <a:off x="2332031" y="5747197"/>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#2</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3" name="Google Shape;453;p28"/>
          <p:cNvSpPr txBox="1"/>
          <p:nvPr/>
        </p:nvSpPr>
        <p:spPr>
          <a:xfrm>
            <a:off x="2338399" y="750955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#3</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4" name="Google Shape;454;p28"/>
          <p:cNvSpPr txBox="1"/>
          <p:nvPr/>
        </p:nvSpPr>
        <p:spPr>
          <a:xfrm>
            <a:off x="2338399" y="9010309"/>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#4</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5" name="Google Shape;455;p28"/>
          <p:cNvSpPr txBox="1"/>
          <p:nvPr/>
        </p:nvSpPr>
        <p:spPr>
          <a:xfrm>
            <a:off x="2840386" y="1060153"/>
            <a:ext cx="1845844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 Bullet trajectory control</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E2CAB7A6-76E1-15A2-9E6E-DD5995126E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29"/>
          <p:cNvGrpSpPr/>
          <p:nvPr/>
        </p:nvGrpSpPr>
        <p:grpSpPr>
          <a:xfrm>
            <a:off x="0" y="0"/>
            <a:ext cx="24384002" cy="13777770"/>
            <a:chOff x="0" y="0"/>
            <a:chExt cx="24384001" cy="13777768"/>
          </a:xfrm>
        </p:grpSpPr>
        <p:pic>
          <p:nvPicPr>
            <p:cNvPr id="462" name="Google Shape;462;p29"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63" name="Google Shape;463;p29"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64" name="Google Shape;464;p29"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65" name="Google Shape;465;p29"/>
          <p:cNvSpPr txBox="1"/>
          <p:nvPr/>
        </p:nvSpPr>
        <p:spPr>
          <a:xfrm>
            <a:off x="11086847"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66" name="Google Shape;466;p29"/>
          <p:cNvSpPr txBox="1"/>
          <p:nvPr/>
        </p:nvSpPr>
        <p:spPr>
          <a:xfrm>
            <a:off x="14405046" y="3151865"/>
            <a:ext cx="8455850" cy="8956258"/>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The</a:t>
            </a:r>
            <a:r>
              <a:rPr lang="en-US" sz="3200" b="1" i="0" u="none" strike="noStrike" cap="none">
                <a:solidFill>
                  <a:schemeClr val="lt1"/>
                </a:solidFill>
                <a:latin typeface="HarmonyOS Sans" pitchFamily="2" charset="0"/>
                <a:sym typeface="Arial"/>
              </a:rPr>
              <a:t> score-trigger </a:t>
            </a:r>
            <a:r>
              <a:rPr lang="en-US" sz="3200" b="0" i="0" u="none" strike="noStrike" cap="none">
                <a:solidFill>
                  <a:schemeClr val="lt1"/>
                </a:solidFill>
                <a:latin typeface="HarmonyOS Sans" pitchFamily="2" charset="0"/>
                <a:sym typeface="Arial"/>
              </a:rPr>
              <a:t>component is attached to every single </a:t>
            </a:r>
            <a:r>
              <a:rPr lang="en-US" sz="3200" b="1" i="0" u="none" strike="noStrike" cap="none">
                <a:solidFill>
                  <a:schemeClr val="lt1"/>
                </a:solidFill>
                <a:latin typeface="HarmonyOS Sans" pitchFamily="2" charset="0"/>
                <a:sym typeface="Arial"/>
              </a:rPr>
              <a:t>mouse</a:t>
            </a:r>
            <a:r>
              <a:rPr lang="en-US" sz="3200" b="0" i="0" u="none" strike="noStrike" cap="none">
                <a:solidFill>
                  <a:schemeClr val="lt1"/>
                </a:solidFill>
                <a:latin typeface="HarmonyOS Sans" pitchFamily="2" charset="0"/>
                <a:sym typeface="Arial"/>
              </a:rPr>
              <a:t> and will trigger when the bullet hits its collision component.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We initialize the </a:t>
            </a:r>
            <a:r>
              <a:rPr lang="en-US" sz="3200" b="1" i="0" u="none" strike="noStrike" cap="none">
                <a:solidFill>
                  <a:schemeClr val="lt1"/>
                </a:solidFill>
                <a:latin typeface="HarmonyOS Sans" pitchFamily="2" charset="0"/>
                <a:sym typeface="Arial"/>
              </a:rPr>
              <a:t>SFX audio </a:t>
            </a:r>
            <a:r>
              <a:rPr lang="en-US" sz="3200" b="0" i="0" u="none" strike="noStrike" cap="none">
                <a:solidFill>
                  <a:schemeClr val="lt1"/>
                </a:solidFill>
                <a:latin typeface="HarmonyOS Sans" pitchFamily="2" charset="0"/>
                <a:sym typeface="Arial"/>
              </a:rPr>
              <a:t>here, but don’t play it yet.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We want the score-trigger to </a:t>
            </a:r>
            <a:r>
              <a:rPr lang="en-US" sz="3200" b="1" i="0" u="none" strike="noStrike" cap="none">
                <a:solidFill>
                  <a:schemeClr val="lt1"/>
                </a:solidFill>
                <a:latin typeface="HarmonyOS Sans" pitchFamily="2" charset="0"/>
                <a:sym typeface="Arial"/>
              </a:rPr>
              <a:t>check for collisions </a:t>
            </a:r>
            <a:r>
              <a:rPr lang="en-US" sz="3200" b="0" i="0" u="none" strike="noStrike" cap="none">
                <a:solidFill>
                  <a:schemeClr val="lt1"/>
                </a:solidFill>
                <a:latin typeface="HarmonyOS Sans" pitchFamily="2" charset="0"/>
                <a:sym typeface="Arial"/>
              </a:rPr>
              <a:t>as much as possible, so it’s done here in 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a </a:t>
            </a:r>
            <a:r>
              <a:rPr lang="en-US" sz="3200" b="1" i="0" u="none" strike="noStrike" cap="none">
                <a:solidFill>
                  <a:schemeClr val="lt1"/>
                </a:solidFill>
                <a:latin typeface="HarmonyOS Sans" pitchFamily="2" charset="0"/>
                <a:sym typeface="Arial"/>
              </a:rPr>
              <a:t>collision overlap </a:t>
            </a:r>
            <a:r>
              <a:rPr lang="en-US" sz="3200" b="0" i="0" u="none" strike="noStrike" cap="none">
                <a:solidFill>
                  <a:schemeClr val="lt1"/>
                </a:solidFill>
                <a:latin typeface="HarmonyOS Sans" pitchFamily="2" charset="0"/>
                <a:sym typeface="Arial"/>
              </a:rPr>
              <a:t>is detected we trigger the confetti particles, destroy the mouse object, update the score message, and play a hit SFX. If all the </a:t>
            </a:r>
            <a:r>
              <a:rPr lang="en-US" sz="3200" b="1" i="0" u="none" strike="noStrike" cap="none">
                <a:solidFill>
                  <a:schemeClr val="lt1"/>
                </a:solidFill>
                <a:latin typeface="HarmonyOS Sans" pitchFamily="2" charset="0"/>
                <a:sym typeface="Arial"/>
              </a:rPr>
              <a:t>mice have been eliminated</a:t>
            </a:r>
            <a:r>
              <a:rPr lang="en-US" sz="3200" b="0" i="0" u="none" strike="noStrike" cap="none">
                <a:solidFill>
                  <a:schemeClr val="lt1"/>
                </a:solidFill>
                <a:latin typeface="HarmonyOS Sans" pitchFamily="2" charset="0"/>
                <a:sym typeface="Arial"/>
              </a:rPr>
              <a:t>, the score message changes accordingly, the background music and mouse SFX stops, and the win music plays.</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p:txBody>
      </p:sp>
      <p:pic>
        <p:nvPicPr>
          <p:cNvPr id="467" name="Google Shape;467;p29"/>
          <p:cNvPicPr preferRelativeResize="0"/>
          <p:nvPr/>
        </p:nvPicPr>
        <p:blipFill rotWithShape="1">
          <a:blip r:embed="rId6">
            <a:alphaModFix/>
          </a:blip>
          <a:srcRect/>
          <a:stretch/>
        </p:blipFill>
        <p:spPr>
          <a:xfrm>
            <a:off x="1523105" y="3087229"/>
            <a:ext cx="11952758" cy="9161396"/>
          </a:xfrm>
          <a:prstGeom prst="rect">
            <a:avLst/>
          </a:prstGeom>
          <a:noFill/>
          <a:ln w="9525" cap="flat" cmpd="sng">
            <a:solidFill>
              <a:schemeClr val="lt1"/>
            </a:solidFill>
            <a:prstDash val="solid"/>
            <a:round/>
            <a:headEnd type="none" w="sm" len="sm"/>
            <a:tailEnd type="none" w="sm" len="sm"/>
          </a:ln>
        </p:spPr>
      </p:pic>
      <p:sp>
        <p:nvSpPr>
          <p:cNvPr id="468" name="Google Shape;468;p29"/>
          <p:cNvSpPr txBox="1"/>
          <p:nvPr/>
        </p:nvSpPr>
        <p:spPr>
          <a:xfrm>
            <a:off x="925834" y="2994623"/>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#1</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69" name="Google Shape;469;p29"/>
          <p:cNvSpPr txBox="1"/>
          <p:nvPr/>
        </p:nvSpPr>
        <p:spPr>
          <a:xfrm>
            <a:off x="925834" y="374499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#2</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0" name="Google Shape;470;p29"/>
          <p:cNvSpPr txBox="1"/>
          <p:nvPr/>
        </p:nvSpPr>
        <p:spPr>
          <a:xfrm>
            <a:off x="925834" y="5092953"/>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#3</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1" name="Google Shape;471;p29"/>
          <p:cNvSpPr txBox="1"/>
          <p:nvPr/>
        </p:nvSpPr>
        <p:spPr>
          <a:xfrm>
            <a:off x="925834" y="591768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#4</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2" name="Google Shape;472;p29"/>
          <p:cNvSpPr txBox="1"/>
          <p:nvPr/>
        </p:nvSpPr>
        <p:spPr>
          <a:xfrm>
            <a:off x="2540321" y="1060154"/>
            <a:ext cx="1930336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Collision detection and scoring</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BEBF6495-B041-44FC-EA65-B80F247A2E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p30"/>
          <p:cNvGrpSpPr/>
          <p:nvPr/>
        </p:nvGrpSpPr>
        <p:grpSpPr>
          <a:xfrm>
            <a:off x="0" y="0"/>
            <a:ext cx="24384002" cy="13777770"/>
            <a:chOff x="0" y="0"/>
            <a:chExt cx="24384001" cy="13777768"/>
          </a:xfrm>
        </p:grpSpPr>
        <p:pic>
          <p:nvPicPr>
            <p:cNvPr id="479" name="Google Shape;479;p3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80" name="Google Shape;480;p3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81" name="Google Shape;481;p3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82" name="Google Shape;482;p30"/>
          <p:cNvSpPr txBox="1"/>
          <p:nvPr/>
        </p:nvSpPr>
        <p:spPr>
          <a:xfrm>
            <a:off x="7162696"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83" name="Google Shape;483;p30"/>
          <p:cNvSpPr txBox="1"/>
          <p:nvPr/>
        </p:nvSpPr>
        <p:spPr>
          <a:xfrm>
            <a:off x="17359641" y="4349621"/>
            <a:ext cx="5561831" cy="5016758"/>
          </a:xfrm>
          <a:prstGeom prst="rect">
            <a:avLst/>
          </a:prstGeom>
          <a:noFill/>
          <a:ln>
            <a:noFill/>
          </a:ln>
        </p:spPr>
        <p:txBody>
          <a:bodyPr spcFirstLastPara="1" wrap="square" lIns="91425" tIns="45700" rIns="91425" bIns="45700" anchor="t" anchorCtr="0">
            <a:spAutoFit/>
          </a:bodyPr>
          <a:lstStyle/>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All </a:t>
            </a:r>
            <a:r>
              <a:rPr lang="en-US" sz="3200" b="1" i="0" u="none" strike="noStrike" cap="none">
                <a:solidFill>
                  <a:schemeClr val="lt1"/>
                </a:solidFill>
                <a:latin typeface="HarmonyOS Sans" pitchFamily="2" charset="0"/>
                <a:sym typeface="Arial"/>
              </a:rPr>
              <a:t>the background SFX and music </a:t>
            </a:r>
            <a:r>
              <a:rPr lang="en-US" sz="3200" b="0" i="0" u="none" strike="noStrike" cap="none">
                <a:solidFill>
                  <a:schemeClr val="lt1"/>
                </a:solidFill>
                <a:latin typeface="HarmonyOS Sans" pitchFamily="2" charset="0"/>
                <a:sym typeface="Arial"/>
              </a:rPr>
              <a:t>is done in </a:t>
            </a:r>
            <a:r>
              <a:rPr lang="en-US" sz="3200" b="1" i="0" u="none" strike="noStrike" cap="none">
                <a:solidFill>
                  <a:schemeClr val="lt1"/>
                </a:solidFill>
                <a:latin typeface="HarmonyOS Sans" pitchFamily="2" charset="0"/>
                <a:sym typeface="Arial"/>
              </a:rPr>
              <a:t>bg-music</a:t>
            </a:r>
            <a:r>
              <a:rPr lang="en-US" sz="3200" b="0" i="0" u="none" strike="noStrike" cap="none">
                <a:solidFill>
                  <a:schemeClr val="lt1"/>
                </a:solidFill>
                <a:latin typeface="HarmonyOS Sans" pitchFamily="2" charset="0"/>
                <a:sym typeface="Arial"/>
              </a:rPr>
              <a:t> which is attached to the </a:t>
            </a:r>
            <a:r>
              <a:rPr lang="en-US" sz="3200" b="1" i="0" u="none" strike="noStrike" cap="none">
                <a:solidFill>
                  <a:schemeClr val="lt1"/>
                </a:solidFill>
                <a:latin typeface="HarmonyOS Sans" pitchFamily="2" charset="0"/>
                <a:sym typeface="Arial"/>
              </a:rPr>
              <a:t>player object</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Initializing and playing sounds is </a:t>
            </a:r>
            <a:r>
              <a:rPr lang="en-US" sz="3200" b="1" i="0" u="none" strike="noStrike" cap="none">
                <a:solidFill>
                  <a:schemeClr val="lt1"/>
                </a:solidFill>
                <a:latin typeface="HarmonyOS Sans" pitchFamily="2" charset="0"/>
                <a:sym typeface="Arial"/>
              </a:rPr>
              <a:t>quite simple</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If other </a:t>
            </a:r>
            <a:r>
              <a:rPr lang="en-US" sz="3200" b="1" i="0" u="none" strike="noStrike" cap="none">
                <a:solidFill>
                  <a:schemeClr val="lt1"/>
                </a:solidFill>
                <a:latin typeface="HarmonyOS Sans" pitchFamily="2" charset="0"/>
                <a:sym typeface="Arial"/>
              </a:rPr>
              <a:t>JS components </a:t>
            </a:r>
            <a:r>
              <a:rPr lang="en-US" sz="3200" b="0" i="1" u="none" strike="noStrike" cap="none">
                <a:solidFill>
                  <a:schemeClr val="lt1"/>
                </a:solidFill>
                <a:latin typeface="HarmonyOS Sans" pitchFamily="2" charset="0"/>
                <a:sym typeface="Arial"/>
              </a:rPr>
              <a:t>need to access this audio</a:t>
            </a:r>
            <a:r>
              <a:rPr lang="en-US" sz="3200" b="0" i="0" u="none" strike="noStrike" cap="none">
                <a:solidFill>
                  <a:schemeClr val="lt1"/>
                </a:solidFill>
                <a:latin typeface="HarmonyOS Sans" pitchFamily="2" charset="0"/>
                <a:sym typeface="Arial"/>
              </a:rPr>
              <a:t>, it just needs to be declared as </a:t>
            </a:r>
            <a:r>
              <a:rPr lang="en-US" sz="3200" b="1" i="0" u="none" strike="noStrike" cap="none">
                <a:solidFill>
                  <a:schemeClr val="lt1"/>
                </a:solidFill>
                <a:latin typeface="HarmonyOS Sans" pitchFamily="2" charset="0"/>
                <a:sym typeface="Arial"/>
              </a:rPr>
              <a:t>a global var</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484" name="Google Shape;484;p30"/>
          <p:cNvPicPr preferRelativeResize="0"/>
          <p:nvPr/>
        </p:nvPicPr>
        <p:blipFill rotWithShape="1">
          <a:blip r:embed="rId6">
            <a:alphaModFix/>
          </a:blip>
          <a:srcRect/>
          <a:stretch/>
        </p:blipFill>
        <p:spPr>
          <a:xfrm>
            <a:off x="2114679" y="3579840"/>
            <a:ext cx="14552234" cy="6921905"/>
          </a:xfrm>
          <a:prstGeom prst="rect">
            <a:avLst/>
          </a:prstGeom>
          <a:noFill/>
          <a:ln w="9525" cap="flat" cmpd="sng">
            <a:solidFill>
              <a:schemeClr val="lt1"/>
            </a:solidFill>
            <a:prstDash val="solid"/>
            <a:round/>
            <a:headEnd type="none" w="sm" len="sm"/>
            <a:tailEnd type="none" w="sm" len="sm"/>
          </a:ln>
        </p:spPr>
      </p:pic>
      <p:sp>
        <p:nvSpPr>
          <p:cNvPr id="485" name="Google Shape;485;p30"/>
          <p:cNvSpPr txBox="1"/>
          <p:nvPr/>
        </p:nvSpPr>
        <p:spPr>
          <a:xfrm>
            <a:off x="6928541" y="1060154"/>
            <a:ext cx="1052692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SFX, music</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523DDE52-041B-4554-96A1-D49C596A45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grpSp>
        <p:nvGrpSpPr>
          <p:cNvPr id="37" name="Google Shape;37;p3"/>
          <p:cNvGrpSpPr/>
          <p:nvPr/>
        </p:nvGrpSpPr>
        <p:grpSpPr>
          <a:xfrm>
            <a:off x="0" y="-30885"/>
            <a:ext cx="24384002" cy="13777770"/>
            <a:chOff x="0" y="0"/>
            <a:chExt cx="24384001" cy="13777768"/>
          </a:xfrm>
        </p:grpSpPr>
        <p:pic>
          <p:nvPicPr>
            <p:cNvPr id="38" name="Google Shape;38;p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9" name="Google Shape;39;p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0" name="Google Shape;40;p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1" name="Google Shape;41;p3"/>
          <p:cNvSpPr txBox="1"/>
          <p:nvPr/>
        </p:nvSpPr>
        <p:spPr>
          <a:xfrm>
            <a:off x="10639493" y="1066629"/>
            <a:ext cx="3105016" cy="1444601"/>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6500"/>
              <a:buFont typeface="Arial"/>
              <a:buNone/>
            </a:pPr>
            <a:r>
              <a:rPr lang="en-US" sz="6500" b="0" i="0" u="none" strike="noStrike" cap="none">
                <a:solidFill>
                  <a:schemeClr val="lt1"/>
                </a:solidFill>
                <a:latin typeface="HarmonyOS Sans" pitchFamily="2" charset="0"/>
                <a:sym typeface="Arial"/>
              </a:rPr>
              <a:t>Agenda</a:t>
            </a:r>
            <a:endParaRPr sz="6500" b="0" i="0" u="none" strike="noStrike" cap="none">
              <a:solidFill>
                <a:schemeClr val="lt1"/>
              </a:solidFill>
              <a:latin typeface="HarmonyOS Sans" pitchFamily="2" charset="0"/>
              <a:sym typeface="Arial"/>
            </a:endParaRPr>
          </a:p>
        </p:txBody>
      </p:sp>
      <p:sp>
        <p:nvSpPr>
          <p:cNvPr id="42" name="Google Shape;42;p3"/>
          <p:cNvSpPr txBox="1"/>
          <p:nvPr/>
        </p:nvSpPr>
        <p:spPr>
          <a:xfrm>
            <a:off x="4740822" y="2613001"/>
            <a:ext cx="14902356" cy="9588906"/>
          </a:xfrm>
          <a:prstGeom prst="rect">
            <a:avLst/>
          </a:prstGeom>
          <a:noFill/>
          <a:ln>
            <a:noFill/>
          </a:ln>
        </p:spPr>
        <p:txBody>
          <a:bodyPr spcFirstLastPara="1" wrap="square" lIns="71425" tIns="71425" rIns="71425" bIns="71425" anchor="ctr" anchorCtr="0">
            <a:spAutoFit/>
          </a:bodyPr>
          <a:lstStyle/>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About Wonderland Engine and main features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Download and install Wonderland Engine, Visual Studio Code, </a:t>
            </a:r>
            <a:r>
              <a:rPr lang="en-US" sz="3200" b="0" i="0" u="none" strike="noStrike" cap="none" dirty="0" err="1">
                <a:solidFill>
                  <a:schemeClr val="lt1"/>
                </a:solidFill>
                <a:latin typeface="HarmonyOS Sans" pitchFamily="2" charset="0"/>
                <a:sym typeface="Arial"/>
              </a:rPr>
              <a:t>Wolvic</a:t>
            </a:r>
            <a:endParaRPr sz="3200" b="0" i="0" u="none" strike="noStrike" cap="none" dirty="0">
              <a:solidFill>
                <a:schemeClr val="lt1"/>
              </a:solidFill>
              <a:latin typeface="HarmonyOS Sans" pitchFamily="2" charset="0"/>
              <a:sym typeface="Arial"/>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Wonderland Engine overview</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Getting started: create a new VR project, import, delete and modify objects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Apply JavaScript components to objects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Modify scene view, lighting, and enabling shadows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Game goal and design, JavaScript game components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Apply JavaScript logic to the scene: </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Mouse spawner</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Projectile spawner</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Projectile trajectory control</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Collision detection and scoring</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err="1">
                <a:solidFill>
                  <a:schemeClr val="lt1"/>
                </a:solidFill>
                <a:latin typeface="HarmonyOS Sans" pitchFamily="2" charset="0"/>
                <a:ea typeface="Helvetica Neue"/>
                <a:cs typeface="Helvetica Neue"/>
                <a:sym typeface="Helvetica Neue"/>
              </a:rPr>
              <a:t>Sfx</a:t>
            </a:r>
            <a:r>
              <a:rPr lang="en-US" sz="3200" u="none" strike="noStrike" cap="none" dirty="0">
                <a:solidFill>
                  <a:schemeClr val="lt1"/>
                </a:solidFill>
                <a:latin typeface="HarmonyOS Sans" pitchFamily="2" charset="0"/>
                <a:ea typeface="Helvetica Neue"/>
                <a:cs typeface="Helvetica Neue"/>
                <a:sym typeface="Helvetica Neue"/>
              </a:rPr>
              <a:t>, music</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View and debug in Huawei VR Glass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Rendering Simplified Chinese characters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Demo codes and websites</a:t>
            </a:r>
            <a:endParaRPr dirty="0">
              <a:latin typeface="HarmonyOS Sans" pitchFamily="2" charset="0"/>
            </a:endParaRPr>
          </a:p>
        </p:txBody>
      </p:sp>
      <p:pic>
        <p:nvPicPr>
          <p:cNvPr id="43" name="Google Shape;43;p3" descr="pasted-image-3.tiff"/>
          <p:cNvPicPr preferRelativeResize="0"/>
          <p:nvPr/>
        </p:nvPicPr>
        <p:blipFill rotWithShape="1">
          <a:blip r:embed="rId6">
            <a:alphaModFix/>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9847E82F-9A25-E81F-2CE3-6C48E7B993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491" name="Google Shape;491;p31"/>
          <p:cNvGrpSpPr/>
          <p:nvPr/>
        </p:nvGrpSpPr>
        <p:grpSpPr>
          <a:xfrm>
            <a:off x="0" y="0"/>
            <a:ext cx="24384002" cy="13777770"/>
            <a:chOff x="0" y="0"/>
            <a:chExt cx="24384001" cy="13777768"/>
          </a:xfrm>
        </p:grpSpPr>
        <p:pic>
          <p:nvPicPr>
            <p:cNvPr id="492" name="Google Shape;492;p3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93" name="Google Shape;493;p3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94" name="Google Shape;494;p3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95" name="Google Shape;495;p31"/>
          <p:cNvSpPr txBox="1"/>
          <p:nvPr/>
        </p:nvSpPr>
        <p:spPr>
          <a:xfrm>
            <a:off x="7162696" y="1480236"/>
            <a:ext cx="144334" cy="1505283"/>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sym typeface="Arial"/>
            </a:endParaRPr>
          </a:p>
        </p:txBody>
      </p:sp>
      <p:sp>
        <p:nvSpPr>
          <p:cNvPr id="496" name="Google Shape;496;p31"/>
          <p:cNvSpPr txBox="1"/>
          <p:nvPr/>
        </p:nvSpPr>
        <p:spPr>
          <a:xfrm>
            <a:off x="16376073" y="4349621"/>
            <a:ext cx="6545399" cy="304698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sym typeface="Arial"/>
              </a:rPr>
              <a:t>You can incorporate Simplified Chinese fonts into your project by following the tutorial here - </a:t>
            </a:r>
            <a:r>
              <a:rPr lang="en-US" sz="3200" b="0" i="0" u="sng" strike="noStrike" cap="none">
                <a:solidFill>
                  <a:schemeClr val="lt1"/>
                </a:solidFill>
                <a:sym typeface="Arial"/>
                <a:hlinkClick r:id="rId6">
                  <a:extLst>
                    <a:ext uri="{A12FA001-AC4F-418D-AE19-62706E023703}">
                      <ahyp:hlinkClr xmlns:ahyp="http://schemas.microsoft.com/office/drawing/2018/hyperlinkcolor" val="tx"/>
                    </a:ext>
                  </a:extLst>
                </a:hlinkClick>
              </a:rPr>
              <a:t>https://wonderlandengine.com/tutorials/rendering-simplified-chinese-characters/</a:t>
            </a:r>
            <a:r>
              <a:rPr lang="en-US" sz="3200" b="0" i="0" u="none" strike="noStrike" cap="none">
                <a:solidFill>
                  <a:schemeClr val="lt1"/>
                </a:solidFill>
                <a:sym typeface="Arial"/>
              </a:rPr>
              <a:t> </a:t>
            </a:r>
            <a:endParaRPr/>
          </a:p>
        </p:txBody>
      </p:sp>
      <p:pic>
        <p:nvPicPr>
          <p:cNvPr id="497" name="Google Shape;497;p31"/>
          <p:cNvPicPr preferRelativeResize="0"/>
          <p:nvPr/>
        </p:nvPicPr>
        <p:blipFill rotWithShape="1">
          <a:blip r:embed="rId7">
            <a:alphaModFix/>
          </a:blip>
          <a:srcRect/>
          <a:stretch/>
        </p:blipFill>
        <p:spPr>
          <a:xfrm>
            <a:off x="3108143" y="3579840"/>
            <a:ext cx="12565305" cy="6921905"/>
          </a:xfrm>
          <a:prstGeom prst="rect">
            <a:avLst/>
          </a:prstGeom>
          <a:noFill/>
          <a:ln w="9525" cap="flat" cmpd="sng">
            <a:solidFill>
              <a:schemeClr val="lt1"/>
            </a:solidFill>
            <a:prstDash val="solid"/>
            <a:round/>
            <a:headEnd type="none" w="sm" len="sm"/>
            <a:tailEnd type="none" w="sm" len="sm"/>
          </a:ln>
        </p:spPr>
      </p:pic>
      <p:sp>
        <p:nvSpPr>
          <p:cNvPr id="498" name="Google Shape;498;p31"/>
          <p:cNvSpPr txBox="1"/>
          <p:nvPr/>
        </p:nvSpPr>
        <p:spPr>
          <a:xfrm>
            <a:off x="3192743" y="1129840"/>
            <a:ext cx="17998516" cy="1505283"/>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sym typeface="Arial"/>
              </a:rPr>
              <a:t>Rendering Simplified Chinese characters</a:t>
            </a:r>
            <a:endParaRPr/>
          </a:p>
        </p:txBody>
      </p:sp>
      <p:pic>
        <p:nvPicPr>
          <p:cNvPr id="499" name="Google Shape;499;p31"/>
          <p:cNvPicPr preferRelativeResize="0"/>
          <p:nvPr/>
        </p:nvPicPr>
        <p:blipFill rotWithShape="1">
          <a:blip r:embed="rId8">
            <a:alphaModFix/>
          </a:blip>
          <a:srcRect/>
          <a:stretch/>
        </p:blipFill>
        <p:spPr>
          <a:xfrm>
            <a:off x="16376073" y="8015400"/>
            <a:ext cx="3145336" cy="3145336"/>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246DD137-23AA-38C5-9E0B-2D1C27948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p32"/>
          <p:cNvGrpSpPr/>
          <p:nvPr/>
        </p:nvGrpSpPr>
        <p:grpSpPr>
          <a:xfrm>
            <a:off x="0" y="0"/>
            <a:ext cx="24384002" cy="13777770"/>
            <a:chOff x="0" y="0"/>
            <a:chExt cx="24384001" cy="13777768"/>
          </a:xfrm>
        </p:grpSpPr>
        <p:pic>
          <p:nvPicPr>
            <p:cNvPr id="506" name="Google Shape;506;p32"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07" name="Google Shape;507;p32"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08" name="Google Shape;508;p32"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09" name="Google Shape;509;p32"/>
          <p:cNvSpPr txBox="1"/>
          <p:nvPr/>
        </p:nvSpPr>
        <p:spPr>
          <a:xfrm>
            <a:off x="4193016" y="1181432"/>
            <a:ext cx="1599796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View and debug in Huawei VR Glass</a:t>
            </a:r>
            <a:endParaRPr>
              <a:latin typeface="HarmonyOS Sans" pitchFamily="2" charset="0"/>
            </a:endParaRPr>
          </a:p>
        </p:txBody>
      </p:sp>
      <p:sp>
        <p:nvSpPr>
          <p:cNvPr id="510" name="Google Shape;510;p32"/>
          <p:cNvSpPr txBox="1"/>
          <p:nvPr/>
        </p:nvSpPr>
        <p:spPr>
          <a:xfrm>
            <a:off x="2695236" y="3135668"/>
            <a:ext cx="10108214" cy="9448740"/>
          </a:xfrm>
          <a:prstGeom prst="rect">
            <a:avLst/>
          </a:prstGeom>
          <a:noFill/>
          <a:ln>
            <a:noFill/>
          </a:ln>
        </p:spPr>
        <p:txBody>
          <a:bodyPr spcFirstLastPara="1" wrap="square" lIns="91425" tIns="45700" rIns="91425" bIns="45700" anchor="t" anchorCtr="0">
            <a:spAutoFit/>
          </a:bodyPr>
          <a:lstStyle/>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USB debugging on Huawei VR compatible Huawei phone.</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ADB over Wi-Fi and connect to Huawei phone.</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Generate SSL key, certificate, and DH parameter files.</a:t>
            </a:r>
            <a:endParaRPr sz="3200" b="0" i="0" u="none" strike="noStrike" cap="none">
              <a:solidFill>
                <a:schemeClr val="lt1"/>
              </a:solidFill>
              <a:latin typeface="HarmonyOS Sans" pitchFamily="2" charset="0"/>
              <a:sym typeface="Arial"/>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Wonderland Engine - navigate to Views &gt; Preferences &gt; Server, enable SSL server and enter the SSL files.</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Repackage Wonderland project and launch the server.</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Go to desktop Chrome browser, enter URL chrome://inspect#devices, click Port Forwarding button, add Port: 8081, IP address and port: localhost:8081. Check Enable port forwarding and click Done. </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Put on Huawei VR Glass, launch either the Wolvic VR Browser and visit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https://localhost:8081/index.html</a:t>
            </a:r>
            <a:endParaRPr sz="3200" b="0" i="0" u="none" strike="noStrike" cap="none">
              <a:solidFill>
                <a:schemeClr val="lt1"/>
              </a:solidFill>
              <a:latin typeface="HarmonyOS Sans" pitchFamily="2" charset="0"/>
              <a:sym typeface="Arial"/>
            </a:endParaRPr>
          </a:p>
        </p:txBody>
      </p:sp>
      <p:pic>
        <p:nvPicPr>
          <p:cNvPr id="511" name="Google Shape;511;p32" descr="Graphical user interface, text, application, email&#10;&#10;Description automatically generated"/>
          <p:cNvPicPr preferRelativeResize="0"/>
          <p:nvPr/>
        </p:nvPicPr>
        <p:blipFill rotWithShape="1">
          <a:blip r:embed="rId7">
            <a:alphaModFix/>
          </a:blip>
          <a:srcRect/>
          <a:stretch/>
        </p:blipFill>
        <p:spPr>
          <a:xfrm>
            <a:off x="17113432" y="3144410"/>
            <a:ext cx="4949964" cy="5210488"/>
          </a:xfrm>
          <a:prstGeom prst="rect">
            <a:avLst/>
          </a:prstGeom>
          <a:noFill/>
          <a:ln>
            <a:noFill/>
          </a:ln>
          <a:effectLst>
            <a:outerShdw blurRad="177367" dist="31641" dir="2700000" algn="tl" rotWithShape="0">
              <a:srgbClr val="000000">
                <a:alpha val="40000"/>
              </a:srgbClr>
            </a:outerShdw>
          </a:effectLst>
        </p:spPr>
      </p:pic>
      <p:pic>
        <p:nvPicPr>
          <p:cNvPr id="513" name="Google Shape;513;p32" descr="Graphical user interface, application&#10;&#10;Description automatically generated"/>
          <p:cNvPicPr preferRelativeResize="0"/>
          <p:nvPr/>
        </p:nvPicPr>
        <p:blipFill rotWithShape="1">
          <a:blip r:embed="rId8">
            <a:alphaModFix/>
          </a:blip>
          <a:srcRect/>
          <a:stretch/>
        </p:blipFill>
        <p:spPr>
          <a:xfrm>
            <a:off x="13046398" y="3144410"/>
            <a:ext cx="3695700" cy="4165600"/>
          </a:xfrm>
          <a:prstGeom prst="rect">
            <a:avLst/>
          </a:prstGeom>
          <a:noFill/>
          <a:ln>
            <a:noFill/>
          </a:ln>
        </p:spPr>
      </p:pic>
      <p:pic>
        <p:nvPicPr>
          <p:cNvPr id="514" name="Google Shape;514;p32" descr="Graphical user interface&#10;&#10;Description automatically generated"/>
          <p:cNvPicPr preferRelativeResize="0"/>
          <p:nvPr/>
        </p:nvPicPr>
        <p:blipFill rotWithShape="1">
          <a:blip r:embed="rId9">
            <a:alphaModFix/>
          </a:blip>
          <a:srcRect/>
          <a:stretch/>
        </p:blipFill>
        <p:spPr>
          <a:xfrm>
            <a:off x="16284402" y="8398269"/>
            <a:ext cx="6133155" cy="4845503"/>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B9DF484-0D16-E6DA-C739-3EB57F33D4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33"/>
          <p:cNvGrpSpPr/>
          <p:nvPr/>
        </p:nvGrpSpPr>
        <p:grpSpPr>
          <a:xfrm>
            <a:off x="0" y="0"/>
            <a:ext cx="24384002" cy="13777770"/>
            <a:chOff x="0" y="0"/>
            <a:chExt cx="24384001" cy="13777768"/>
          </a:xfrm>
        </p:grpSpPr>
        <p:pic>
          <p:nvPicPr>
            <p:cNvPr id="520" name="Google Shape;520;p3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21" name="Google Shape;521;p3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22" name="Google Shape;522;p3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23" name="Google Shape;523;p33"/>
          <p:cNvSpPr txBox="1"/>
          <p:nvPr/>
        </p:nvSpPr>
        <p:spPr>
          <a:xfrm>
            <a:off x="2977662" y="1313267"/>
            <a:ext cx="17292587" cy="113545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Demo code, download &amp; websites</a:t>
            </a:r>
            <a:endParaRPr>
              <a:latin typeface="HarmonyOS Sans" pitchFamily="2" charset="0"/>
            </a:endParaRPr>
          </a:p>
        </p:txBody>
      </p:sp>
      <p:pic>
        <p:nvPicPr>
          <p:cNvPr id="524" name="Google Shape;524;p33" descr="A screenshot of a computer&#10;&#10;Description automatically generated with medium confidence"/>
          <p:cNvPicPr preferRelativeResize="0"/>
          <p:nvPr/>
        </p:nvPicPr>
        <p:blipFill rotWithShape="1">
          <a:blip r:embed="rId6">
            <a:alphaModFix/>
          </a:blip>
          <a:srcRect/>
          <a:stretch/>
        </p:blipFill>
        <p:spPr>
          <a:xfrm>
            <a:off x="4175706" y="3713671"/>
            <a:ext cx="5749450" cy="3732209"/>
          </a:xfrm>
          <a:prstGeom prst="rect">
            <a:avLst/>
          </a:prstGeom>
          <a:noFill/>
          <a:ln w="9525" cap="flat" cmpd="sng">
            <a:solidFill>
              <a:schemeClr val="lt1"/>
            </a:solidFill>
            <a:prstDash val="solid"/>
            <a:round/>
            <a:headEnd type="none" w="sm" len="sm"/>
            <a:tailEnd type="none" w="sm" len="sm"/>
          </a:ln>
        </p:spPr>
      </p:pic>
      <p:sp>
        <p:nvSpPr>
          <p:cNvPr id="525" name="Google Shape;525;p33"/>
          <p:cNvSpPr txBox="1"/>
          <p:nvPr/>
        </p:nvSpPr>
        <p:spPr>
          <a:xfrm>
            <a:off x="4105978" y="2745053"/>
            <a:ext cx="58191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US" sz="2400" b="1" i="0" u="sng" strike="noStrike" cap="none">
                <a:solidFill>
                  <a:schemeClr val="lt1"/>
                </a:solidFill>
                <a:latin typeface="HarmonyOS Sans" pitchFamily="2" charset="0"/>
                <a:sym typeface="Arial"/>
                <a:hlinkClick r:id="rId7">
                  <a:extLst>
                    <a:ext uri="{A12FA001-AC4F-418D-AE19-62706E023703}">
                      <ahyp:hlinkClr xmlns:ahyp="http://schemas.microsoft.com/office/drawing/2018/hyperlinkcolor" val="tx"/>
                    </a:ext>
                  </a:extLst>
                </a:hlinkClick>
              </a:rPr>
              <a:t>https://github.com/hms-ecosystem/Wonderland-Demo</a:t>
            </a:r>
            <a:r>
              <a:rPr lang="en-US" sz="2400" b="1" i="0" u="none" strike="noStrike" cap="none">
                <a:solidFill>
                  <a:schemeClr val="lt1"/>
                </a:solidFill>
                <a:latin typeface="HarmonyOS Sans" pitchFamily="2" charset="0"/>
                <a:sym typeface="Arial"/>
              </a:rPr>
              <a:t> </a:t>
            </a:r>
            <a:endParaRPr>
              <a:latin typeface="HarmonyOS Sans" pitchFamily="2" charset="0"/>
            </a:endParaRPr>
          </a:p>
        </p:txBody>
      </p:sp>
      <p:pic>
        <p:nvPicPr>
          <p:cNvPr id="526" name="Google Shape;526;p33"/>
          <p:cNvPicPr preferRelativeResize="0"/>
          <p:nvPr/>
        </p:nvPicPr>
        <p:blipFill rotWithShape="1">
          <a:blip r:embed="rId8">
            <a:alphaModFix/>
          </a:blip>
          <a:srcRect/>
          <a:stretch/>
        </p:blipFill>
        <p:spPr>
          <a:xfrm>
            <a:off x="8136839" y="4756353"/>
            <a:ext cx="3145336" cy="3145336"/>
          </a:xfrm>
          <a:prstGeom prst="rect">
            <a:avLst/>
          </a:prstGeom>
          <a:noFill/>
          <a:ln>
            <a:noFill/>
          </a:ln>
          <a:effectLst>
            <a:outerShdw blurRad="508802" dist="38100" dir="2700000" algn="tl" rotWithShape="0">
              <a:srgbClr val="000000">
                <a:alpha val="71764"/>
              </a:srgbClr>
            </a:outerShdw>
          </a:effectLst>
        </p:spPr>
      </p:pic>
      <p:grpSp>
        <p:nvGrpSpPr>
          <p:cNvPr id="527" name="Google Shape;527;p33"/>
          <p:cNvGrpSpPr/>
          <p:nvPr/>
        </p:nvGrpSpPr>
        <p:grpSpPr>
          <a:xfrm>
            <a:off x="12622794" y="8260363"/>
            <a:ext cx="7647456" cy="4843708"/>
            <a:chOff x="10763563" y="8260363"/>
            <a:chExt cx="7647456" cy="4843708"/>
          </a:xfrm>
        </p:grpSpPr>
        <p:pic>
          <p:nvPicPr>
            <p:cNvPr id="528" name="Google Shape;528;p33"/>
            <p:cNvPicPr preferRelativeResize="0"/>
            <p:nvPr/>
          </p:nvPicPr>
          <p:blipFill rotWithShape="1">
            <a:blip r:embed="rId9">
              <a:alphaModFix/>
            </a:blip>
            <a:srcRect/>
            <a:stretch/>
          </p:blipFill>
          <p:spPr>
            <a:xfrm>
              <a:off x="10763563" y="9030990"/>
              <a:ext cx="5699523" cy="4044951"/>
            </a:xfrm>
            <a:prstGeom prst="rect">
              <a:avLst/>
            </a:prstGeom>
            <a:noFill/>
            <a:ln w="9525" cap="flat" cmpd="sng">
              <a:solidFill>
                <a:schemeClr val="lt1"/>
              </a:solidFill>
              <a:prstDash val="solid"/>
              <a:round/>
              <a:headEnd type="none" w="sm" len="sm"/>
              <a:tailEnd type="none" w="sm" len="sm"/>
            </a:ln>
          </p:spPr>
        </p:pic>
        <p:sp>
          <p:nvSpPr>
            <p:cNvPr id="529" name="Google Shape;529;p33"/>
            <p:cNvSpPr txBox="1"/>
            <p:nvPr/>
          </p:nvSpPr>
          <p:spPr>
            <a:xfrm>
              <a:off x="10987887" y="8260363"/>
              <a:ext cx="63415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0" u="sng" strike="noStrike" cap="none" dirty="0">
                  <a:solidFill>
                    <a:schemeClr val="lt1"/>
                  </a:solidFill>
                  <a:latin typeface="HarmonyOS Sans" pitchFamily="2" charset="0"/>
                  <a:sym typeface="Arial"/>
                  <a:hlinkClick r:id="rId10">
                    <a:extLst>
                      <a:ext uri="{A12FA001-AC4F-418D-AE19-62706E023703}">
                        <ahyp:hlinkClr xmlns:ahyp="http://schemas.microsoft.com/office/drawing/2018/hyperlinkcolor" val="tx"/>
                      </a:ext>
                    </a:extLst>
                  </a:hlinkClick>
                </a:rPr>
                <a:t>https://exposexr.com/</a:t>
              </a:r>
              <a:r>
                <a:rPr lang="en-US" sz="2800" b="1" i="0" u="sng" strike="noStrike" cap="none" dirty="0" err="1">
                  <a:solidFill>
                    <a:schemeClr val="lt1"/>
                  </a:solidFill>
                  <a:latin typeface="HarmonyOS Sans" pitchFamily="2" charset="0"/>
                  <a:sym typeface="Arial"/>
                </a:rPr>
                <a:t>zh</a:t>
              </a:r>
              <a:r>
                <a:rPr lang="en-US" sz="2800" b="1" i="0" u="none" strike="noStrike" cap="none" dirty="0">
                  <a:solidFill>
                    <a:schemeClr val="lt1"/>
                  </a:solidFill>
                  <a:latin typeface="HarmonyOS Sans" pitchFamily="2" charset="0"/>
                  <a:sym typeface="Arial"/>
                </a:rPr>
                <a:t> </a:t>
              </a:r>
              <a:endParaRPr dirty="0">
                <a:latin typeface="HarmonyOS Sans" pitchFamily="2" charset="0"/>
              </a:endParaRPr>
            </a:p>
          </p:txBody>
        </p:sp>
        <p:pic>
          <p:nvPicPr>
            <p:cNvPr id="530" name="Google Shape;530;p33"/>
            <p:cNvPicPr preferRelativeResize="0"/>
            <p:nvPr/>
          </p:nvPicPr>
          <p:blipFill rotWithShape="1">
            <a:blip r:embed="rId11"/>
            <a:srcRect/>
            <a:stretch/>
          </p:blipFill>
          <p:spPr>
            <a:xfrm>
              <a:off x="15265683" y="9958735"/>
              <a:ext cx="3145336" cy="3145336"/>
            </a:xfrm>
            <a:prstGeom prst="rect">
              <a:avLst/>
            </a:prstGeom>
            <a:noFill/>
            <a:ln w="9525" cap="flat" cmpd="sng">
              <a:solidFill>
                <a:schemeClr val="lt1"/>
              </a:solidFill>
              <a:prstDash val="solid"/>
              <a:round/>
              <a:headEnd type="none" w="sm" len="sm"/>
              <a:tailEnd type="none" w="sm" len="sm"/>
            </a:ln>
            <a:effectLst>
              <a:outerShdw blurRad="508802" dist="38100" dir="2700000" algn="tl" rotWithShape="0">
                <a:srgbClr val="000000">
                  <a:alpha val="71764"/>
                </a:srgbClr>
              </a:outerShdw>
            </a:effectLst>
          </p:spPr>
        </p:pic>
      </p:grpSp>
      <p:pic>
        <p:nvPicPr>
          <p:cNvPr id="531" name="Google Shape;531;p33" descr="Graphical user interface, website&#10;&#10;Description automatically generated"/>
          <p:cNvPicPr preferRelativeResize="0"/>
          <p:nvPr/>
        </p:nvPicPr>
        <p:blipFill rotWithShape="1">
          <a:blip r:embed="rId12">
            <a:alphaModFix/>
          </a:blip>
          <a:srcRect/>
          <a:stretch/>
        </p:blipFill>
        <p:spPr>
          <a:xfrm>
            <a:off x="12798567" y="3713671"/>
            <a:ext cx="5262879" cy="3954565"/>
          </a:xfrm>
          <a:prstGeom prst="rect">
            <a:avLst/>
          </a:prstGeom>
          <a:noFill/>
          <a:ln w="9525" cap="flat" cmpd="sng">
            <a:solidFill>
              <a:schemeClr val="lt1"/>
            </a:solidFill>
            <a:prstDash val="solid"/>
            <a:round/>
            <a:headEnd type="none" w="sm" len="sm"/>
            <a:tailEnd type="none" w="sm" len="sm"/>
          </a:ln>
        </p:spPr>
      </p:pic>
      <p:pic>
        <p:nvPicPr>
          <p:cNvPr id="532" name="Google Shape;532;p33"/>
          <p:cNvPicPr preferRelativeResize="0"/>
          <p:nvPr/>
        </p:nvPicPr>
        <p:blipFill rotWithShape="1">
          <a:blip r:embed="rId13">
            <a:alphaModFix/>
          </a:blip>
          <a:srcRect/>
          <a:stretch/>
        </p:blipFill>
        <p:spPr>
          <a:xfrm>
            <a:off x="17124914" y="4739219"/>
            <a:ext cx="3145336" cy="3145336"/>
          </a:xfrm>
          <a:prstGeom prst="rect">
            <a:avLst/>
          </a:prstGeom>
          <a:noFill/>
          <a:ln>
            <a:noFill/>
          </a:ln>
          <a:effectLst>
            <a:outerShdw blurRad="508802" dist="38100" dir="2700000" algn="tl" rotWithShape="0">
              <a:srgbClr val="000000">
                <a:alpha val="71764"/>
              </a:srgbClr>
            </a:outerShdw>
          </a:effectLst>
        </p:spPr>
      </p:pic>
      <p:sp>
        <p:nvSpPr>
          <p:cNvPr id="533" name="Google Shape;533;p33"/>
          <p:cNvSpPr txBox="1"/>
          <p:nvPr/>
        </p:nvSpPr>
        <p:spPr>
          <a:xfrm>
            <a:off x="12798567" y="2788142"/>
            <a:ext cx="4984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US" sz="2400" b="1" i="0" u="sng" strike="noStrike" cap="none">
                <a:solidFill>
                  <a:schemeClr val="lt1"/>
                </a:solidFill>
                <a:latin typeface="HarmonyOS Sans" pitchFamily="2" charset="0"/>
                <a:sym typeface="Arial"/>
                <a:hlinkClick r:id="rId14">
                  <a:extLst>
                    <a:ext uri="{A12FA001-AC4F-418D-AE19-62706E023703}">
                      <ahyp:hlinkClr xmlns:ahyp="http://schemas.microsoft.com/office/drawing/2018/hyperlinkcolor" val="tx"/>
                    </a:ext>
                  </a:extLst>
                </a:hlinkClick>
              </a:rPr>
              <a:t>https://wonderlandengine.com/downloads/</a:t>
            </a:r>
            <a:endParaRPr sz="2400" b="1" i="0" u="none" strike="noStrike" cap="none">
              <a:solidFill>
                <a:schemeClr val="lt1"/>
              </a:solidFill>
              <a:latin typeface="HarmonyOS Sans" pitchFamily="2" charset="0"/>
              <a:sym typeface="Arial"/>
            </a:endParaRPr>
          </a:p>
        </p:txBody>
      </p:sp>
      <p:pic>
        <p:nvPicPr>
          <p:cNvPr id="534" name="Google Shape;534;p33" descr="Graphical user interface, text, application&#10;&#10;Description automatically generated"/>
          <p:cNvPicPr preferRelativeResize="0"/>
          <p:nvPr/>
        </p:nvPicPr>
        <p:blipFill rotWithShape="1">
          <a:blip r:embed="rId15">
            <a:alphaModFix/>
          </a:blip>
          <a:srcRect/>
          <a:stretch/>
        </p:blipFill>
        <p:spPr>
          <a:xfrm>
            <a:off x="4260458" y="8811204"/>
            <a:ext cx="4251458" cy="4202870"/>
          </a:xfrm>
          <a:prstGeom prst="rect">
            <a:avLst/>
          </a:prstGeom>
          <a:noFill/>
          <a:ln w="9525" cap="flat" cmpd="sng">
            <a:solidFill>
              <a:schemeClr val="lt1"/>
            </a:solidFill>
            <a:prstDash val="solid"/>
            <a:round/>
            <a:headEnd type="none" w="sm" len="sm"/>
            <a:tailEnd type="none" w="sm" len="sm"/>
          </a:ln>
        </p:spPr>
      </p:pic>
      <p:pic>
        <p:nvPicPr>
          <p:cNvPr id="535" name="Google Shape;535;p33"/>
          <p:cNvPicPr preferRelativeResize="0"/>
          <p:nvPr/>
        </p:nvPicPr>
        <p:blipFill rotWithShape="1">
          <a:blip r:embed="rId16">
            <a:alphaModFix/>
          </a:blip>
          <a:srcRect/>
          <a:stretch/>
        </p:blipFill>
        <p:spPr>
          <a:xfrm>
            <a:off x="8136839" y="9930606"/>
            <a:ext cx="3145336" cy="3145336"/>
          </a:xfrm>
          <a:prstGeom prst="rect">
            <a:avLst/>
          </a:prstGeom>
          <a:noFill/>
          <a:ln>
            <a:noFill/>
          </a:ln>
          <a:effectLst>
            <a:outerShdw blurRad="508802" dist="38100" dir="2700000" algn="tl" rotWithShape="0">
              <a:srgbClr val="000000">
                <a:alpha val="71764"/>
              </a:srgbClr>
            </a:outerShdw>
          </a:effectLst>
        </p:spPr>
      </p:pic>
      <p:sp>
        <p:nvSpPr>
          <p:cNvPr id="536" name="Google Shape;536;p33"/>
          <p:cNvSpPr txBox="1"/>
          <p:nvPr/>
        </p:nvSpPr>
        <p:spPr>
          <a:xfrm>
            <a:off x="4175706" y="8183317"/>
            <a:ext cx="63415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1" i="0" u="sng" strike="noStrike" cap="none" dirty="0">
                <a:solidFill>
                  <a:schemeClr val="bg1"/>
                </a:solidFill>
                <a:latin typeface="HarmonyOS Sans" pitchFamily="2" charset="0"/>
                <a:sym typeface="Arial"/>
                <a:hlinkClick r:id="rId10">
                  <a:extLst>
                    <a:ext uri="{A12FA001-AC4F-418D-AE19-62706E023703}">
                      <ahyp:hlinkClr xmlns:ahyp="http://schemas.microsoft.com/office/drawing/2018/hyperlinkcolor" val="tx"/>
                    </a:ext>
                  </a:extLst>
                </a:hlinkClick>
              </a:rPr>
              <a:t>https://wolvic.com/dl</a:t>
            </a:r>
            <a:endParaRPr sz="2800" b="1" i="0" u="none" strike="noStrike" cap="none" dirty="0">
              <a:solidFill>
                <a:schemeClr val="bg1"/>
              </a:solidFill>
              <a:latin typeface="HarmonyOS Sans" pitchFamily="2" charset="0"/>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34"/>
          <p:cNvGrpSpPr/>
          <p:nvPr/>
        </p:nvGrpSpPr>
        <p:grpSpPr>
          <a:xfrm>
            <a:off x="0" y="-30885"/>
            <a:ext cx="24384002" cy="13777770"/>
            <a:chOff x="0" y="0"/>
            <a:chExt cx="24384001" cy="13777768"/>
          </a:xfrm>
        </p:grpSpPr>
        <p:pic>
          <p:nvPicPr>
            <p:cNvPr id="542" name="Google Shape;542;p34"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43" name="Google Shape;543;p34"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44" name="Google Shape;544;p34"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45" name="Google Shape;545;p34"/>
          <p:cNvSpPr txBox="1"/>
          <p:nvPr/>
        </p:nvSpPr>
        <p:spPr>
          <a:xfrm>
            <a:off x="9926749" y="2876952"/>
            <a:ext cx="481702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Thank You</a:t>
            </a:r>
            <a:endParaRPr>
              <a:latin typeface="HarmonyOS Sans" pitchFamily="2" charset="0"/>
            </a:endParaRPr>
          </a:p>
        </p:txBody>
      </p:sp>
      <p:sp>
        <p:nvSpPr>
          <p:cNvPr id="547" name="Google Shape;547;p34"/>
          <p:cNvSpPr txBox="1"/>
          <p:nvPr/>
        </p:nvSpPr>
        <p:spPr>
          <a:xfrm>
            <a:off x="10933327" y="5997970"/>
            <a:ext cx="4090863" cy="944464"/>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4000"/>
              <a:buFont typeface="Arial"/>
              <a:buNone/>
            </a:pPr>
            <a:r>
              <a:rPr lang="en-US" sz="4000" b="0" i="0" u="none" strike="noStrike" cap="none">
                <a:solidFill>
                  <a:schemeClr val="lt1"/>
                </a:solidFill>
                <a:latin typeface="HarmonyOS Sans" pitchFamily="2" charset="0"/>
                <a:sym typeface="Arial"/>
              </a:rPr>
              <a:t>Wei Chung Chuo</a:t>
            </a:r>
            <a:endParaRPr sz="4000" b="0" i="0" u="none" strike="noStrike" cap="none">
              <a:solidFill>
                <a:schemeClr val="lt1"/>
              </a:solidFill>
              <a:latin typeface="HarmonyOS Sans" pitchFamily="2" charset="0"/>
              <a:sym typeface="Arial"/>
            </a:endParaRPr>
          </a:p>
        </p:txBody>
      </p:sp>
      <p:sp>
        <p:nvSpPr>
          <p:cNvPr id="548" name="Google Shape;548;p34"/>
          <p:cNvSpPr txBox="1"/>
          <p:nvPr/>
        </p:nvSpPr>
        <p:spPr>
          <a:xfrm>
            <a:off x="10986019" y="6730067"/>
            <a:ext cx="5196679" cy="1944738"/>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3000"/>
              <a:buFont typeface="Arial"/>
              <a:buNone/>
            </a:pPr>
            <a:r>
              <a:rPr lang="en-US" sz="3000" b="0" i="0" u="none" strike="noStrike" cap="none">
                <a:solidFill>
                  <a:schemeClr val="lt1"/>
                </a:solidFill>
                <a:latin typeface="HarmonyOS Sans" pitchFamily="2" charset="0"/>
                <a:sym typeface="Arial"/>
              </a:rPr>
              <a:t>Lead Developer Technical Engineering Solution</a:t>
            </a:r>
            <a:endParaRPr>
              <a:latin typeface="HarmonyOS Sans" pitchFamily="2" charset="0"/>
            </a:endParaRPr>
          </a:p>
          <a:p>
            <a:pPr marL="0" marR="0" lvl="0" indent="0" algn="l" rtl="0">
              <a:lnSpc>
                <a:spcPct val="130000"/>
              </a:lnSpc>
              <a:spcBef>
                <a:spcPts val="0"/>
              </a:spcBef>
              <a:spcAft>
                <a:spcPts val="0"/>
              </a:spcAft>
              <a:buClr>
                <a:schemeClr val="lt1"/>
              </a:buClr>
              <a:buSzPts val="3000"/>
              <a:buFont typeface="Arial"/>
              <a:buNone/>
            </a:pPr>
            <a:r>
              <a:rPr lang="en-US" sz="3000" b="0" i="0" u="none" strike="noStrike" cap="none">
                <a:solidFill>
                  <a:schemeClr val="lt1"/>
                </a:solidFill>
                <a:latin typeface="HarmonyOS Sans" pitchFamily="2" charset="0"/>
                <a:sym typeface="Arial"/>
              </a:rPr>
              <a:t>Futurewei Technologies, Inc.</a:t>
            </a:r>
            <a:endParaRPr sz="3000" b="0" i="0" u="none" strike="noStrike" cap="none">
              <a:solidFill>
                <a:schemeClr val="lt1"/>
              </a:solidFill>
              <a:latin typeface="HarmonyOS Sans" pitchFamily="2" charset="0"/>
              <a:sym typeface="Arial"/>
            </a:endParaRPr>
          </a:p>
        </p:txBody>
      </p:sp>
      <p:pic>
        <p:nvPicPr>
          <p:cNvPr id="549" name="Google Shape;549;p34"/>
          <p:cNvPicPr preferRelativeResize="0"/>
          <p:nvPr/>
        </p:nvPicPr>
        <p:blipFill rotWithShape="1">
          <a:blip r:embed="rId6">
            <a:alphaModFix/>
          </a:blip>
          <a:srcRect/>
          <a:stretch/>
        </p:blipFill>
        <p:spPr>
          <a:xfrm>
            <a:off x="8016893" y="6030275"/>
            <a:ext cx="2496596" cy="2496596"/>
          </a:xfrm>
          <a:prstGeom prst="rect">
            <a:avLst/>
          </a:prstGeom>
          <a:noFill/>
          <a:ln>
            <a:noFill/>
          </a:ln>
        </p:spPr>
      </p:pic>
      <p:pic>
        <p:nvPicPr>
          <p:cNvPr id="551" name="Google Shape;551;p34" descr="pasted-image-3.tiff"/>
          <p:cNvPicPr preferRelativeResize="0"/>
          <p:nvPr/>
        </p:nvPicPr>
        <p:blipFill rotWithShape="1">
          <a:blip r:embed="rId7">
            <a:alphaModFix/>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CAB05A15-4247-9919-7D39-1230231832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grpSp>
        <p:nvGrpSpPr>
          <p:cNvPr id="49" name="Google Shape;49;p4"/>
          <p:cNvGrpSpPr/>
          <p:nvPr/>
        </p:nvGrpSpPr>
        <p:grpSpPr>
          <a:xfrm>
            <a:off x="0" y="-30885"/>
            <a:ext cx="24384002" cy="13777770"/>
            <a:chOff x="0" y="0"/>
            <a:chExt cx="24384001" cy="13777768"/>
          </a:xfrm>
        </p:grpSpPr>
        <p:pic>
          <p:nvPicPr>
            <p:cNvPr id="50" name="Google Shape;50;p4"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1" name="Google Shape;51;p4"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2" name="Google Shape;52;p4"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3" name="Google Shape;53;p4"/>
          <p:cNvSpPr txBox="1"/>
          <p:nvPr/>
        </p:nvSpPr>
        <p:spPr>
          <a:xfrm>
            <a:off x="3365062" y="6047376"/>
            <a:ext cx="18155236" cy="4185761"/>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800"/>
              <a:buFont typeface="Arial"/>
              <a:buNone/>
            </a:pPr>
            <a:r>
              <a:rPr lang="en-US" sz="3800" u="none" strike="noStrike" cap="none" dirty="0">
                <a:solidFill>
                  <a:schemeClr val="lt1"/>
                </a:solidFill>
                <a:latin typeface="HarmonyOS Sans Medium" pitchFamily="2" charset="0"/>
                <a:sym typeface="Arial"/>
              </a:rPr>
              <a:t>Wonderland Engine is a development platform for web-based graphics applications. It comes with an accessible 3D editor application – the Wonderland Editor – and an efficient </a:t>
            </a:r>
            <a:r>
              <a:rPr lang="en-US" sz="3800" u="none" strike="noStrike" cap="none" dirty="0" err="1">
                <a:solidFill>
                  <a:schemeClr val="lt1"/>
                </a:solidFill>
                <a:latin typeface="HarmonyOS Sans Medium" pitchFamily="2" charset="0"/>
                <a:sym typeface="Arial"/>
              </a:rPr>
              <a:t>WebAssembly</a:t>
            </a:r>
            <a:r>
              <a:rPr lang="en-US" sz="3800" u="none" strike="noStrike" cap="none" dirty="0">
                <a:solidFill>
                  <a:schemeClr val="lt1"/>
                </a:solidFill>
                <a:latin typeface="HarmonyOS Sans Medium" pitchFamily="2" charset="0"/>
                <a:sym typeface="Arial"/>
              </a:rPr>
              <a:t>-based runtime that runs in the browser. </a:t>
            </a:r>
            <a:endParaRPr dirty="0">
              <a:latin typeface="HarmonyOS Sans Medium" pitchFamily="2" charset="0"/>
            </a:endParaRPr>
          </a:p>
          <a:p>
            <a:pPr marL="9525" marR="0" lvl="0" indent="0" algn="l" rtl="0">
              <a:lnSpc>
                <a:spcPct val="100000"/>
              </a:lnSpc>
              <a:spcBef>
                <a:spcPts val="0"/>
              </a:spcBef>
              <a:spcAft>
                <a:spcPts val="0"/>
              </a:spcAft>
              <a:buClr>
                <a:srgbClr val="FFFFFF"/>
              </a:buClr>
              <a:buSzPts val="3800"/>
              <a:buFont typeface="Helvetica Neue"/>
              <a:buNone/>
            </a:pPr>
            <a:endParaRPr sz="3800" u="none" strike="noStrike" cap="none" dirty="0">
              <a:solidFill>
                <a:schemeClr val="lt1"/>
              </a:solidFill>
              <a:latin typeface="HarmonyOS Sans Medium" pitchFamily="2" charset="0"/>
              <a:sym typeface="Arial"/>
            </a:endParaRPr>
          </a:p>
          <a:p>
            <a:pPr marL="9525" marR="0" lvl="0" indent="0" algn="l" rtl="0">
              <a:lnSpc>
                <a:spcPct val="100000"/>
              </a:lnSpc>
              <a:spcBef>
                <a:spcPts val="0"/>
              </a:spcBef>
              <a:spcAft>
                <a:spcPts val="0"/>
              </a:spcAft>
              <a:buClr>
                <a:schemeClr val="lt1"/>
              </a:buClr>
              <a:buSzPts val="3800"/>
              <a:buFont typeface="Arial"/>
              <a:buNone/>
            </a:pPr>
            <a:r>
              <a:rPr lang="en-US" sz="3800" u="none" strike="noStrike" cap="none" dirty="0">
                <a:solidFill>
                  <a:schemeClr val="lt1"/>
                </a:solidFill>
                <a:latin typeface="HarmonyOS Sans Medium" pitchFamily="2" charset="0"/>
                <a:sym typeface="Arial"/>
              </a:rPr>
              <a:t>Wonderland Engine enables you to easily build highly performant graphics applications for the web.</a:t>
            </a:r>
            <a:endParaRPr dirty="0">
              <a:latin typeface="HarmonyOS Sans Medium" pitchFamily="2" charset="0"/>
            </a:endParaRPr>
          </a:p>
        </p:txBody>
      </p:sp>
      <p:sp>
        <p:nvSpPr>
          <p:cNvPr id="54" name="Google Shape;54;p4"/>
          <p:cNvSpPr txBox="1"/>
          <p:nvPr/>
        </p:nvSpPr>
        <p:spPr>
          <a:xfrm>
            <a:off x="6680216" y="2876952"/>
            <a:ext cx="310822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About </a:t>
            </a:r>
            <a:endParaRPr dirty="0">
              <a:latin typeface="HarmonyOS Sans" pitchFamily="2" charset="0"/>
            </a:endParaRPr>
          </a:p>
        </p:txBody>
      </p:sp>
      <p:pic>
        <p:nvPicPr>
          <p:cNvPr id="55" name="Google Shape;55;p4"/>
          <p:cNvPicPr preferRelativeResize="0"/>
          <p:nvPr/>
        </p:nvPicPr>
        <p:blipFill rotWithShape="1">
          <a:blip r:embed="rId6">
            <a:alphaModFix/>
          </a:blip>
          <a:srcRect/>
          <a:stretch/>
        </p:blipFill>
        <p:spPr>
          <a:xfrm>
            <a:off x="10042861" y="3250532"/>
            <a:ext cx="7497537" cy="1517096"/>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DA23A879-DD2A-3E1D-52B9-A999155A5C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61" name="Google Shape;61;p6"/>
          <p:cNvGrpSpPr/>
          <p:nvPr/>
        </p:nvGrpSpPr>
        <p:grpSpPr>
          <a:xfrm>
            <a:off x="0" y="0"/>
            <a:ext cx="24384002" cy="13777770"/>
            <a:chOff x="0" y="0"/>
            <a:chExt cx="24384001" cy="13777768"/>
          </a:xfrm>
        </p:grpSpPr>
        <p:pic>
          <p:nvPicPr>
            <p:cNvPr id="62" name="Google Shape;62;p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63" name="Google Shape;63;p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64" name="Google Shape;64;p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65" name="Google Shape;65;p6"/>
          <p:cNvSpPr txBox="1"/>
          <p:nvPr/>
        </p:nvSpPr>
        <p:spPr>
          <a:xfrm>
            <a:off x="3846059" y="1443797"/>
            <a:ext cx="14300400" cy="1644656"/>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Download and install                   </a:t>
            </a:r>
            <a:endParaRPr dirty="0">
              <a:latin typeface="HarmonyOS Sans" pitchFamily="2" charset="0"/>
            </a:endParaRPr>
          </a:p>
        </p:txBody>
      </p:sp>
      <p:sp>
        <p:nvSpPr>
          <p:cNvPr id="66" name="Google Shape;66;p6"/>
          <p:cNvSpPr txBox="1"/>
          <p:nvPr/>
        </p:nvSpPr>
        <p:spPr>
          <a:xfrm>
            <a:off x="3280710" y="3334580"/>
            <a:ext cx="15057454" cy="1569660"/>
          </a:xfrm>
          <a:prstGeom prst="rect">
            <a:avLst/>
          </a:prstGeom>
          <a:noFill/>
          <a:ln>
            <a:noFill/>
          </a:ln>
        </p:spPr>
        <p:txBody>
          <a:bodyPr spcFirstLastPara="1" wrap="square" lIns="91425" tIns="45700" rIns="91425" bIns="45700" anchor="t" anchorCtr="0">
            <a:spAutoFit/>
          </a:bodyPr>
          <a:lstStyle/>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Create an account -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https://wonderlandengine.com/account/</a:t>
            </a:r>
            <a:r>
              <a:rPr lang="en-US" sz="3200" b="0" i="0" u="none" strike="noStrike" cap="none">
                <a:solidFill>
                  <a:schemeClr val="lt1"/>
                </a:solidFill>
                <a:latin typeface="HarmonyOS Sans" pitchFamily="2" charset="0"/>
                <a:sym typeface="Arial"/>
              </a:rPr>
              <a:t> </a:t>
            </a:r>
            <a:endParaRPr>
              <a:latin typeface="HarmonyOS Sans" pitchFamily="2" charset="0"/>
            </a:endParaRPr>
          </a:p>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Download Wonderland Engine from the website - </a:t>
            </a:r>
            <a:r>
              <a:rPr lang="en-US" sz="3200" b="0" i="0" u="sng" strike="noStrike" cap="none">
                <a:solidFill>
                  <a:schemeClr val="lt1"/>
                </a:solidFill>
                <a:latin typeface="HarmonyOS Sans" pitchFamily="2" charset="0"/>
                <a:sym typeface="Arial"/>
                <a:hlinkClick r:id="rId7">
                  <a:extLst>
                    <a:ext uri="{A12FA001-AC4F-418D-AE19-62706E023703}">
                      <ahyp:hlinkClr xmlns:ahyp="http://schemas.microsoft.com/office/drawing/2018/hyperlinkcolor" val="tx"/>
                    </a:ext>
                  </a:extLst>
                </a:hlinkClick>
              </a:rPr>
              <a:t>https://wonderlandengine.com/downloads/</a:t>
            </a:r>
            <a:endParaRPr sz="3200" b="0" i="0" u="none" strike="noStrike" cap="none">
              <a:solidFill>
                <a:schemeClr val="lt1"/>
              </a:solidFill>
              <a:latin typeface="HarmonyOS Sans" pitchFamily="2" charset="0"/>
              <a:sym typeface="Arial"/>
            </a:endParaRPr>
          </a:p>
        </p:txBody>
      </p:sp>
      <p:pic>
        <p:nvPicPr>
          <p:cNvPr id="67" name="Google Shape;67;p6" descr="Graphical user interface, website&#10;&#10;Description automatically generated"/>
          <p:cNvPicPr preferRelativeResize="0"/>
          <p:nvPr/>
        </p:nvPicPr>
        <p:blipFill rotWithShape="1">
          <a:blip r:embed="rId8">
            <a:alphaModFix/>
          </a:blip>
          <a:srcRect/>
          <a:stretch/>
        </p:blipFill>
        <p:spPr>
          <a:xfrm>
            <a:off x="7162451" y="5288769"/>
            <a:ext cx="9063602" cy="6810456"/>
          </a:xfrm>
          <a:prstGeom prst="rect">
            <a:avLst/>
          </a:prstGeom>
          <a:noFill/>
          <a:ln w="9525" cap="flat" cmpd="sng">
            <a:solidFill>
              <a:schemeClr val="lt1"/>
            </a:solidFill>
            <a:prstDash val="solid"/>
            <a:round/>
            <a:headEnd type="none" w="sm" len="sm"/>
            <a:tailEnd type="none" w="sm" len="sm"/>
          </a:ln>
        </p:spPr>
      </p:pic>
      <p:pic>
        <p:nvPicPr>
          <p:cNvPr id="68" name="Google Shape;68;p6"/>
          <p:cNvPicPr preferRelativeResize="0"/>
          <p:nvPr/>
        </p:nvPicPr>
        <p:blipFill rotWithShape="1">
          <a:blip r:embed="rId9">
            <a:alphaModFix/>
          </a:blip>
          <a:srcRect/>
          <a:stretch/>
        </p:blipFill>
        <p:spPr>
          <a:xfrm>
            <a:off x="15688245" y="9596590"/>
            <a:ext cx="3145336" cy="3145336"/>
          </a:xfrm>
          <a:prstGeom prst="rect">
            <a:avLst/>
          </a:prstGeom>
          <a:noFill/>
          <a:ln>
            <a:noFill/>
          </a:ln>
          <a:effectLst>
            <a:outerShdw blurRad="508802" dist="38100" dir="2700000" algn="tl" rotWithShape="0">
              <a:srgbClr val="000000">
                <a:alpha val="71764"/>
              </a:srgbClr>
            </a:outerShdw>
          </a:effectLst>
        </p:spPr>
      </p:pic>
      <p:pic>
        <p:nvPicPr>
          <p:cNvPr id="69" name="Google Shape;69;p6"/>
          <p:cNvPicPr preferRelativeResize="0"/>
          <p:nvPr/>
        </p:nvPicPr>
        <p:blipFill rotWithShape="1">
          <a:blip r:embed="rId10">
            <a:alphaModFix/>
          </a:blip>
          <a:srcRect/>
          <a:stretch/>
        </p:blipFill>
        <p:spPr>
          <a:xfrm>
            <a:off x="13642875" y="1814285"/>
            <a:ext cx="7497537" cy="1517096"/>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8F294783-5DD9-7515-9A76-3B58B3A755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75" name="Google Shape;75;p7"/>
          <p:cNvGrpSpPr/>
          <p:nvPr/>
        </p:nvGrpSpPr>
        <p:grpSpPr>
          <a:xfrm>
            <a:off x="0" y="0"/>
            <a:ext cx="24384002" cy="13777770"/>
            <a:chOff x="0" y="0"/>
            <a:chExt cx="24384001" cy="13777768"/>
          </a:xfrm>
        </p:grpSpPr>
        <p:pic>
          <p:nvPicPr>
            <p:cNvPr id="76" name="Google Shape;76;p7"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77" name="Google Shape;77;p7"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78" name="Google Shape;78;p7"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79" name="Google Shape;79;p7"/>
          <p:cNvSpPr txBox="1"/>
          <p:nvPr/>
        </p:nvSpPr>
        <p:spPr>
          <a:xfrm>
            <a:off x="3090950" y="1275082"/>
            <a:ext cx="1820209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Install a code editor – Visual Studio Code</a:t>
            </a:r>
            <a:endParaRPr>
              <a:latin typeface="HarmonyOS Sans" pitchFamily="2" charset="0"/>
            </a:endParaRPr>
          </a:p>
        </p:txBody>
      </p:sp>
      <p:sp>
        <p:nvSpPr>
          <p:cNvPr id="80" name="Google Shape;80;p7"/>
          <p:cNvSpPr txBox="1"/>
          <p:nvPr/>
        </p:nvSpPr>
        <p:spPr>
          <a:xfrm>
            <a:off x="3655847" y="2922125"/>
            <a:ext cx="17354087" cy="1569660"/>
          </a:xfrm>
          <a:prstGeom prst="rect">
            <a:avLst/>
          </a:prstGeom>
          <a:noFill/>
          <a:ln>
            <a:noFill/>
          </a:ln>
        </p:spPr>
        <p:txBody>
          <a:bodyPr spcFirstLastPara="1" wrap="square" lIns="91425" tIns="45700" rIns="91425" bIns="45700" anchor="t" anchorCtr="0">
            <a:spAutoFit/>
          </a:bodyPr>
          <a:lstStyle/>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Wonderland Editor cannot edit JavaScript files. An external code editor is required. Visual Studio Code is recommended.</a:t>
            </a:r>
            <a:endParaRPr dirty="0">
              <a:latin typeface="HarmonyOS Sans" pitchFamily="2" charset="0"/>
            </a:endParaRPr>
          </a:p>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Download Visual Studio Code from the website - </a:t>
            </a:r>
            <a:r>
              <a:rPr lang="en-US" sz="3200" b="0" i="0" u="sng" strike="noStrike" cap="none" dirty="0">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https://code.visualstudio.com/</a:t>
            </a:r>
            <a:r>
              <a:rPr lang="en-US" sz="3200" b="0" i="0" u="none" strike="noStrike" cap="none" dirty="0">
                <a:solidFill>
                  <a:schemeClr val="lt1"/>
                </a:solidFill>
                <a:latin typeface="HarmonyOS Sans" pitchFamily="2" charset="0"/>
                <a:sym typeface="Arial"/>
              </a:rPr>
              <a:t> </a:t>
            </a:r>
            <a:endParaRPr dirty="0">
              <a:latin typeface="HarmonyOS Sans" pitchFamily="2" charset="0"/>
            </a:endParaRPr>
          </a:p>
        </p:txBody>
      </p:sp>
      <p:pic>
        <p:nvPicPr>
          <p:cNvPr id="81" name="Google Shape;81;p7"/>
          <p:cNvPicPr preferRelativeResize="0"/>
          <p:nvPr/>
        </p:nvPicPr>
        <p:blipFill rotWithShape="1">
          <a:blip r:embed="rId7">
            <a:alphaModFix/>
          </a:blip>
          <a:srcRect/>
          <a:stretch/>
        </p:blipFill>
        <p:spPr>
          <a:xfrm>
            <a:off x="7344812" y="5002491"/>
            <a:ext cx="9694375" cy="7270781"/>
          </a:xfrm>
          <a:prstGeom prst="rect">
            <a:avLst/>
          </a:prstGeom>
          <a:noFill/>
          <a:ln>
            <a:noFill/>
          </a:ln>
        </p:spPr>
      </p:pic>
      <p:pic>
        <p:nvPicPr>
          <p:cNvPr id="82" name="Google Shape;82;p7"/>
          <p:cNvPicPr preferRelativeResize="0"/>
          <p:nvPr/>
        </p:nvPicPr>
        <p:blipFill rotWithShape="1">
          <a:blip r:embed="rId8">
            <a:alphaModFix/>
          </a:blip>
          <a:srcRect/>
          <a:stretch/>
        </p:blipFill>
        <p:spPr>
          <a:xfrm>
            <a:off x="15688245" y="9596590"/>
            <a:ext cx="3145336" cy="3145336"/>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8E46B146-8D08-4411-B4CC-6008BEBA80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8"/>
          <p:cNvGrpSpPr/>
          <p:nvPr/>
        </p:nvGrpSpPr>
        <p:grpSpPr>
          <a:xfrm>
            <a:off x="0" y="0"/>
            <a:ext cx="24384002" cy="13777770"/>
            <a:chOff x="0" y="0"/>
            <a:chExt cx="24384001" cy="13777768"/>
          </a:xfrm>
        </p:grpSpPr>
        <p:pic>
          <p:nvPicPr>
            <p:cNvPr id="89" name="Google Shape;89;p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90" name="Google Shape;90;p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91" name="Google Shape;91;p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92" name="Google Shape;92;p8"/>
          <p:cNvSpPr txBox="1"/>
          <p:nvPr/>
        </p:nvSpPr>
        <p:spPr>
          <a:xfrm>
            <a:off x="3049280" y="1410550"/>
            <a:ext cx="1828545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Install Huawei VR Glass Browser – Wolvic</a:t>
            </a:r>
            <a:endParaRPr sz="7500" b="0" i="0" u="none" strike="noStrike" cap="none">
              <a:solidFill>
                <a:schemeClr val="lt1"/>
              </a:solidFill>
              <a:latin typeface="HarmonyOS Sans" pitchFamily="2" charset="0"/>
              <a:sym typeface="Arial"/>
            </a:endParaRPr>
          </a:p>
        </p:txBody>
      </p:sp>
      <p:sp>
        <p:nvSpPr>
          <p:cNvPr id="93" name="Google Shape;93;p8"/>
          <p:cNvSpPr txBox="1"/>
          <p:nvPr/>
        </p:nvSpPr>
        <p:spPr>
          <a:xfrm>
            <a:off x="3655847" y="3057593"/>
            <a:ext cx="17354087" cy="107721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Download and install Wolvic VR Browser 6DoF (Wolvic-hvr-arm64-world-release.apk) -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https://wolvic.com/dl</a:t>
            </a:r>
            <a:endParaRPr sz="3200" b="0" i="0" u="none" strike="noStrike" cap="none">
              <a:solidFill>
                <a:schemeClr val="lt1"/>
              </a:solidFill>
              <a:latin typeface="HarmonyOS Sans" pitchFamily="2" charset="0"/>
              <a:sym typeface="Arial"/>
            </a:endParaRPr>
          </a:p>
        </p:txBody>
      </p:sp>
      <p:pic>
        <p:nvPicPr>
          <p:cNvPr id="94" name="Google Shape;94;p8"/>
          <p:cNvPicPr preferRelativeResize="0"/>
          <p:nvPr/>
        </p:nvPicPr>
        <p:blipFill rotWithShape="1">
          <a:blip r:embed="rId7">
            <a:alphaModFix/>
          </a:blip>
          <a:srcRect/>
          <a:stretch/>
        </p:blipFill>
        <p:spPr>
          <a:xfrm>
            <a:off x="8591708" y="4418745"/>
            <a:ext cx="7317293" cy="7233667"/>
          </a:xfrm>
          <a:prstGeom prst="rect">
            <a:avLst/>
          </a:prstGeom>
          <a:noFill/>
          <a:ln w="9525" cap="flat" cmpd="sng">
            <a:solidFill>
              <a:schemeClr val="lt1"/>
            </a:solidFill>
            <a:prstDash val="solid"/>
            <a:round/>
            <a:headEnd type="none" w="sm" len="sm"/>
            <a:tailEnd type="none" w="sm" len="sm"/>
          </a:ln>
        </p:spPr>
      </p:pic>
      <p:pic>
        <p:nvPicPr>
          <p:cNvPr id="95" name="Google Shape;95;p8"/>
          <p:cNvPicPr preferRelativeResize="0"/>
          <p:nvPr/>
        </p:nvPicPr>
        <p:blipFill rotWithShape="1">
          <a:blip r:embed="rId8">
            <a:alphaModFix/>
          </a:blip>
          <a:srcRect/>
          <a:stretch/>
        </p:blipFill>
        <p:spPr>
          <a:xfrm>
            <a:off x="15003163" y="8648428"/>
            <a:ext cx="4007737" cy="4019957"/>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54ED3B9A-6DEF-1131-E121-1DAE5F0EE5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9" descr="A screenshot of a video game&#10;&#10;Description automatically generated"/>
          <p:cNvPicPr preferRelativeResize="0"/>
          <p:nvPr/>
        </p:nvPicPr>
        <p:blipFill rotWithShape="1">
          <a:blip r:embed="rId3">
            <a:alphaModFix/>
          </a:blip>
          <a:srcRect/>
          <a:stretch/>
        </p:blipFill>
        <p:spPr>
          <a:xfrm>
            <a:off x="4050477" y="3966332"/>
            <a:ext cx="15755284" cy="9021824"/>
          </a:xfrm>
          <a:prstGeom prst="rect">
            <a:avLst/>
          </a:prstGeom>
          <a:noFill/>
          <a:ln>
            <a:noFill/>
          </a:ln>
        </p:spPr>
      </p:pic>
      <p:grpSp>
        <p:nvGrpSpPr>
          <p:cNvPr id="102" name="Google Shape;102;p9"/>
          <p:cNvGrpSpPr/>
          <p:nvPr/>
        </p:nvGrpSpPr>
        <p:grpSpPr>
          <a:xfrm>
            <a:off x="0" y="0"/>
            <a:ext cx="24384002" cy="13777770"/>
            <a:chOff x="0" y="0"/>
            <a:chExt cx="24384001" cy="13777768"/>
          </a:xfrm>
        </p:grpSpPr>
        <p:pic>
          <p:nvPicPr>
            <p:cNvPr id="103" name="Google Shape;103;p9"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104" name="Google Shape;104;p9"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105" name="Google Shape;105;p9"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grpSp>
        <p:nvGrpSpPr>
          <p:cNvPr id="106" name="Google Shape;106;p9"/>
          <p:cNvGrpSpPr/>
          <p:nvPr/>
        </p:nvGrpSpPr>
        <p:grpSpPr>
          <a:xfrm>
            <a:off x="900132" y="3184673"/>
            <a:ext cx="22136760" cy="8761375"/>
            <a:chOff x="2581008" y="4283501"/>
            <a:chExt cx="11763850" cy="4655943"/>
          </a:xfrm>
        </p:grpSpPr>
        <p:sp>
          <p:nvSpPr>
            <p:cNvPr id="107" name="Google Shape;107;p9"/>
            <p:cNvSpPr txBox="1"/>
            <p:nvPr/>
          </p:nvSpPr>
          <p:spPr>
            <a:xfrm>
              <a:off x="3338070" y="6686453"/>
              <a:ext cx="1056634" cy="24533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Scene View</a:t>
              </a:r>
              <a:endParaRPr>
                <a:latin typeface="HarmonyOS Sans" pitchFamily="2" charset="0"/>
              </a:endParaRPr>
            </a:p>
          </p:txBody>
        </p:sp>
        <p:cxnSp>
          <p:nvCxnSpPr>
            <p:cNvPr id="108" name="Google Shape;108;p9"/>
            <p:cNvCxnSpPr>
              <a:stCxn id="107" idx="3"/>
            </p:cNvCxnSpPr>
            <p:nvPr/>
          </p:nvCxnSpPr>
          <p:spPr>
            <a:xfrm rot="10800000" flipH="1">
              <a:off x="4394704" y="6253822"/>
              <a:ext cx="2116800" cy="555300"/>
            </a:xfrm>
            <a:prstGeom prst="straightConnector1">
              <a:avLst/>
            </a:prstGeom>
            <a:noFill/>
            <a:ln w="9525" cap="flat" cmpd="sng">
              <a:solidFill>
                <a:srgbClr val="0074B9"/>
              </a:solidFill>
              <a:prstDash val="solid"/>
              <a:round/>
              <a:headEnd type="none" w="sm" len="sm"/>
              <a:tailEnd type="triangle" w="med" len="med"/>
            </a:ln>
          </p:spPr>
        </p:cxnSp>
        <p:sp>
          <p:nvSpPr>
            <p:cNvPr id="109" name="Google Shape;109;p9"/>
            <p:cNvSpPr txBox="1"/>
            <p:nvPr/>
          </p:nvSpPr>
          <p:spPr>
            <a:xfrm>
              <a:off x="2581008" y="5085736"/>
              <a:ext cx="1714157" cy="83414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Scene Outline</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View, manage the scene, object hierarchy, etc.</a:t>
              </a:r>
              <a:endParaRPr>
                <a:latin typeface="HarmonyOS Sans" pitchFamily="2" charset="0"/>
              </a:endParaRPr>
            </a:p>
          </p:txBody>
        </p:sp>
        <p:cxnSp>
          <p:nvCxnSpPr>
            <p:cNvPr id="110" name="Google Shape;110;p9"/>
            <p:cNvCxnSpPr>
              <a:stCxn id="109" idx="3"/>
            </p:cNvCxnSpPr>
            <p:nvPr/>
          </p:nvCxnSpPr>
          <p:spPr>
            <a:xfrm>
              <a:off x="4295165" y="5502808"/>
              <a:ext cx="528300" cy="476100"/>
            </a:xfrm>
            <a:prstGeom prst="straightConnector1">
              <a:avLst/>
            </a:prstGeom>
            <a:noFill/>
            <a:ln w="9525" cap="flat" cmpd="sng">
              <a:solidFill>
                <a:srgbClr val="0074B9"/>
              </a:solidFill>
              <a:prstDash val="solid"/>
              <a:round/>
              <a:headEnd type="none" w="sm" len="sm"/>
              <a:tailEnd type="triangle" w="med" len="med"/>
            </a:ln>
          </p:spPr>
        </p:cxnSp>
        <p:cxnSp>
          <p:nvCxnSpPr>
            <p:cNvPr id="111" name="Google Shape;111;p9"/>
            <p:cNvCxnSpPr>
              <a:stCxn id="112" idx="3"/>
            </p:cNvCxnSpPr>
            <p:nvPr/>
          </p:nvCxnSpPr>
          <p:spPr>
            <a:xfrm rot="10800000" flipH="1">
              <a:off x="4335818" y="8484307"/>
              <a:ext cx="1821900" cy="136200"/>
            </a:xfrm>
            <a:prstGeom prst="straightConnector1">
              <a:avLst/>
            </a:prstGeom>
            <a:noFill/>
            <a:ln w="9525" cap="flat" cmpd="sng">
              <a:solidFill>
                <a:srgbClr val="0074B9"/>
              </a:solidFill>
              <a:prstDash val="solid"/>
              <a:round/>
              <a:headEnd type="none" w="sm" len="sm"/>
              <a:tailEnd type="triangle" w="med" len="med"/>
            </a:ln>
          </p:spPr>
        </p:cxnSp>
        <p:sp>
          <p:nvSpPr>
            <p:cNvPr id="113" name="Google Shape;113;p9"/>
            <p:cNvSpPr txBox="1"/>
            <p:nvPr/>
          </p:nvSpPr>
          <p:spPr>
            <a:xfrm>
              <a:off x="12630703" y="8067145"/>
              <a:ext cx="1714155" cy="83414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Console, Server, Javascript panel</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View the logs here for debugging</a:t>
              </a:r>
              <a:endParaRPr>
                <a:latin typeface="HarmonyOS Sans" pitchFamily="2" charset="0"/>
              </a:endParaRPr>
            </a:p>
          </p:txBody>
        </p:sp>
        <p:cxnSp>
          <p:nvCxnSpPr>
            <p:cNvPr id="114" name="Google Shape;114;p9"/>
            <p:cNvCxnSpPr>
              <a:stCxn id="113" idx="1"/>
            </p:cNvCxnSpPr>
            <p:nvPr/>
          </p:nvCxnSpPr>
          <p:spPr>
            <a:xfrm rot="10800000">
              <a:off x="10659103" y="8444317"/>
              <a:ext cx="1971600" cy="39900"/>
            </a:xfrm>
            <a:prstGeom prst="straightConnector1">
              <a:avLst/>
            </a:prstGeom>
            <a:noFill/>
            <a:ln w="9525" cap="flat" cmpd="sng">
              <a:solidFill>
                <a:srgbClr val="0074B9"/>
              </a:solidFill>
              <a:prstDash val="solid"/>
              <a:round/>
              <a:headEnd type="none" w="sm" len="sm"/>
              <a:tailEnd type="triangle" w="med" len="med"/>
            </a:ln>
          </p:spPr>
        </p:cxnSp>
        <p:sp>
          <p:nvSpPr>
            <p:cNvPr id="115" name="Google Shape;115;p9"/>
            <p:cNvSpPr txBox="1"/>
            <p:nvPr/>
          </p:nvSpPr>
          <p:spPr>
            <a:xfrm>
              <a:off x="12429229" y="5665893"/>
              <a:ext cx="1296080" cy="24533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Properties</a:t>
              </a:r>
              <a:endParaRPr>
                <a:latin typeface="HarmonyOS Sans" pitchFamily="2" charset="0"/>
              </a:endParaRPr>
            </a:p>
          </p:txBody>
        </p:sp>
        <p:cxnSp>
          <p:nvCxnSpPr>
            <p:cNvPr id="116" name="Google Shape;116;p9"/>
            <p:cNvCxnSpPr>
              <a:stCxn id="115" idx="1"/>
            </p:cNvCxnSpPr>
            <p:nvPr/>
          </p:nvCxnSpPr>
          <p:spPr>
            <a:xfrm flipH="1">
              <a:off x="10991629" y="5788562"/>
              <a:ext cx="1437600" cy="908100"/>
            </a:xfrm>
            <a:prstGeom prst="straightConnector1">
              <a:avLst/>
            </a:prstGeom>
            <a:noFill/>
            <a:ln w="9525" cap="flat" cmpd="sng">
              <a:solidFill>
                <a:srgbClr val="0074B9"/>
              </a:solidFill>
              <a:prstDash val="solid"/>
              <a:round/>
              <a:headEnd type="none" w="sm" len="sm"/>
              <a:tailEnd type="triangle" w="med" len="med"/>
            </a:ln>
          </p:spPr>
        </p:cxnSp>
        <p:sp>
          <p:nvSpPr>
            <p:cNvPr id="117" name="Google Shape;117;p9"/>
            <p:cNvSpPr txBox="1"/>
            <p:nvPr/>
          </p:nvSpPr>
          <p:spPr>
            <a:xfrm>
              <a:off x="4419304" y="4289164"/>
              <a:ext cx="2685841"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Package </a:t>
              </a:r>
              <a:r>
                <a:rPr lang="en-US" sz="2400" b="0" i="0" u="none" strike="noStrike" cap="none">
                  <a:solidFill>
                    <a:schemeClr val="lt1"/>
                  </a:solidFill>
                  <a:latin typeface="HarmonyOS Sans" pitchFamily="2" charset="0"/>
                  <a:sym typeface="Arial"/>
                </a:rPr>
                <a:t>the entire project into deployable files</a:t>
              </a:r>
              <a:endParaRPr>
                <a:latin typeface="HarmonyOS Sans" pitchFamily="2" charset="0"/>
              </a:endParaRPr>
            </a:p>
          </p:txBody>
        </p:sp>
        <p:cxnSp>
          <p:nvCxnSpPr>
            <p:cNvPr id="118" name="Google Shape;118;p9"/>
            <p:cNvCxnSpPr>
              <a:stCxn id="117" idx="2"/>
            </p:cNvCxnSpPr>
            <p:nvPr/>
          </p:nvCxnSpPr>
          <p:spPr>
            <a:xfrm>
              <a:off x="5762224" y="4730770"/>
              <a:ext cx="2112600" cy="396600"/>
            </a:xfrm>
            <a:prstGeom prst="straightConnector1">
              <a:avLst/>
            </a:prstGeom>
            <a:noFill/>
            <a:ln w="9525" cap="flat" cmpd="sng">
              <a:solidFill>
                <a:srgbClr val="0074B9"/>
              </a:solidFill>
              <a:prstDash val="solid"/>
              <a:round/>
              <a:headEnd type="none" w="sm" len="sm"/>
              <a:tailEnd type="triangle" w="med" len="med"/>
            </a:ln>
          </p:spPr>
        </p:cxnSp>
        <p:sp>
          <p:nvSpPr>
            <p:cNvPr id="119" name="Google Shape;119;p9"/>
            <p:cNvSpPr txBox="1"/>
            <p:nvPr/>
          </p:nvSpPr>
          <p:spPr>
            <a:xfrm>
              <a:off x="7222434" y="4302188"/>
              <a:ext cx="2246913"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Package, start server, open browser</a:t>
              </a:r>
              <a:endParaRPr>
                <a:latin typeface="HarmonyOS Sans" pitchFamily="2" charset="0"/>
              </a:endParaRPr>
            </a:p>
          </p:txBody>
        </p:sp>
        <p:cxnSp>
          <p:nvCxnSpPr>
            <p:cNvPr id="120" name="Google Shape;120;p9"/>
            <p:cNvCxnSpPr>
              <a:stCxn id="119" idx="2"/>
            </p:cNvCxnSpPr>
            <p:nvPr/>
          </p:nvCxnSpPr>
          <p:spPr>
            <a:xfrm flipH="1">
              <a:off x="8130791" y="4743794"/>
              <a:ext cx="215100" cy="342000"/>
            </a:xfrm>
            <a:prstGeom prst="straightConnector1">
              <a:avLst/>
            </a:prstGeom>
            <a:noFill/>
            <a:ln w="9525" cap="flat" cmpd="sng">
              <a:solidFill>
                <a:srgbClr val="0074B9"/>
              </a:solidFill>
              <a:prstDash val="solid"/>
              <a:round/>
              <a:headEnd type="none" w="sm" len="sm"/>
              <a:tailEnd type="triangle" w="med" len="med"/>
            </a:ln>
          </p:spPr>
        </p:cxnSp>
        <p:sp>
          <p:nvSpPr>
            <p:cNvPr id="121" name="Google Shape;121;p9"/>
            <p:cNvSpPr txBox="1"/>
            <p:nvPr/>
          </p:nvSpPr>
          <p:spPr>
            <a:xfrm>
              <a:off x="9567345" y="4283501"/>
              <a:ext cx="1056634"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Open Browser</a:t>
              </a:r>
              <a:endParaRPr>
                <a:latin typeface="HarmonyOS Sans" pitchFamily="2" charset="0"/>
              </a:endParaRPr>
            </a:p>
          </p:txBody>
        </p:sp>
        <p:cxnSp>
          <p:nvCxnSpPr>
            <p:cNvPr id="122" name="Google Shape;122;p9"/>
            <p:cNvCxnSpPr>
              <a:stCxn id="121" idx="2"/>
            </p:cNvCxnSpPr>
            <p:nvPr/>
          </p:nvCxnSpPr>
          <p:spPr>
            <a:xfrm flipH="1">
              <a:off x="8311562" y="4725107"/>
              <a:ext cx="1784100" cy="360600"/>
            </a:xfrm>
            <a:prstGeom prst="straightConnector1">
              <a:avLst/>
            </a:prstGeom>
            <a:noFill/>
            <a:ln w="9525" cap="flat" cmpd="sng">
              <a:solidFill>
                <a:srgbClr val="0074B9"/>
              </a:solidFill>
              <a:prstDash val="solid"/>
              <a:round/>
              <a:headEnd type="none" w="sm" len="sm"/>
              <a:tailEnd type="triangle" w="med" len="med"/>
            </a:ln>
          </p:spPr>
        </p:cxnSp>
        <p:sp>
          <p:nvSpPr>
            <p:cNvPr id="123" name="Google Shape;123;p9"/>
            <p:cNvSpPr txBox="1"/>
            <p:nvPr/>
          </p:nvSpPr>
          <p:spPr>
            <a:xfrm>
              <a:off x="10704971" y="4283502"/>
              <a:ext cx="1174394"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Start/stop server</a:t>
              </a:r>
              <a:endParaRPr>
                <a:latin typeface="HarmonyOS Sans" pitchFamily="2" charset="0"/>
              </a:endParaRPr>
            </a:p>
          </p:txBody>
        </p:sp>
        <p:cxnSp>
          <p:nvCxnSpPr>
            <p:cNvPr id="124" name="Google Shape;124;p9"/>
            <p:cNvCxnSpPr>
              <a:stCxn id="123" idx="2"/>
            </p:cNvCxnSpPr>
            <p:nvPr/>
          </p:nvCxnSpPr>
          <p:spPr>
            <a:xfrm flipH="1">
              <a:off x="8694168" y="4725108"/>
              <a:ext cx="2598000" cy="415500"/>
            </a:xfrm>
            <a:prstGeom prst="straightConnector1">
              <a:avLst/>
            </a:prstGeom>
            <a:noFill/>
            <a:ln w="9525" cap="flat" cmpd="sng">
              <a:solidFill>
                <a:srgbClr val="0074B9"/>
              </a:solidFill>
              <a:prstDash val="solid"/>
              <a:round/>
              <a:headEnd type="none" w="sm" len="sm"/>
              <a:tailEnd type="triangle" w="med" len="med"/>
            </a:ln>
          </p:spPr>
        </p:cxnSp>
        <p:sp>
          <p:nvSpPr>
            <p:cNvPr id="112" name="Google Shape;112;p9"/>
            <p:cNvSpPr txBox="1"/>
            <p:nvPr/>
          </p:nvSpPr>
          <p:spPr>
            <a:xfrm>
              <a:off x="2621661" y="8301569"/>
              <a:ext cx="1714157" cy="637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Asset Browser</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Drag-n-drop assets into Scene</a:t>
              </a:r>
              <a:endParaRPr>
                <a:latin typeface="HarmonyOS Sans" pitchFamily="2" charset="0"/>
              </a:endParaRPr>
            </a:p>
          </p:txBody>
        </p:sp>
      </p:grpSp>
      <p:sp>
        <p:nvSpPr>
          <p:cNvPr id="125" name="Google Shape;125;p9"/>
          <p:cNvSpPr txBox="1"/>
          <p:nvPr/>
        </p:nvSpPr>
        <p:spPr>
          <a:xfrm>
            <a:off x="5575605" y="1232611"/>
            <a:ext cx="13232789"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Wonderland Engine overview</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72605000-8ED4-2B6D-70E8-1401D0C0CA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p10"/>
          <p:cNvGrpSpPr/>
          <p:nvPr/>
        </p:nvGrpSpPr>
        <p:grpSpPr>
          <a:xfrm>
            <a:off x="0" y="0"/>
            <a:ext cx="24384002" cy="13777770"/>
            <a:chOff x="0" y="0"/>
            <a:chExt cx="24384001" cy="13777768"/>
          </a:xfrm>
        </p:grpSpPr>
        <p:pic>
          <p:nvPicPr>
            <p:cNvPr id="132" name="Google Shape;132;p1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33" name="Google Shape;133;p1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34" name="Google Shape;134;p1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35" name="Google Shape;135;p10"/>
          <p:cNvSpPr txBox="1"/>
          <p:nvPr/>
        </p:nvSpPr>
        <p:spPr>
          <a:xfrm>
            <a:off x="3030037" y="1362548"/>
            <a:ext cx="1832392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Getting started - create a new VR project</a:t>
            </a:r>
            <a:endParaRPr>
              <a:latin typeface="HarmonyOS Sans" pitchFamily="2" charset="0"/>
            </a:endParaRPr>
          </a:p>
        </p:txBody>
      </p:sp>
      <p:sp>
        <p:nvSpPr>
          <p:cNvPr id="136" name="Google Shape;136;p10"/>
          <p:cNvSpPr txBox="1"/>
          <p:nvPr/>
        </p:nvSpPr>
        <p:spPr>
          <a:xfrm>
            <a:off x="15200740" y="4289582"/>
            <a:ext cx="6862656" cy="107721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Create a </a:t>
            </a:r>
            <a:r>
              <a:rPr lang="en-US" sz="3200" b="1" i="0" u="none" strike="noStrike" cap="none">
                <a:solidFill>
                  <a:schemeClr val="lt1"/>
                </a:solidFill>
                <a:latin typeface="HarmonyOS Sans" pitchFamily="2" charset="0"/>
                <a:sym typeface="Arial"/>
              </a:rPr>
              <a:t>New Project </a:t>
            </a:r>
            <a:r>
              <a:rPr lang="en-US" sz="3200" b="0" i="0" u="none" strike="noStrike" cap="none">
                <a:solidFill>
                  <a:schemeClr val="lt1"/>
                </a:solidFill>
                <a:latin typeface="HarmonyOS Sans" pitchFamily="2" charset="0"/>
                <a:sym typeface="Arial"/>
              </a:rPr>
              <a:t>with </a:t>
            </a:r>
            <a:r>
              <a:rPr lang="en-US" sz="3200" b="1" i="0" u="none" strike="noStrike" cap="none">
                <a:solidFill>
                  <a:schemeClr val="lt1"/>
                </a:solidFill>
                <a:latin typeface="HarmonyOS Sans" pitchFamily="2" charset="0"/>
                <a:sym typeface="Arial"/>
              </a:rPr>
              <a:t>VR</a:t>
            </a:r>
            <a:r>
              <a:rPr lang="en-US" sz="3200" b="0" i="0" u="none" strike="noStrike" cap="none">
                <a:solidFill>
                  <a:schemeClr val="lt1"/>
                </a:solidFill>
                <a:latin typeface="HarmonyOS Sans" pitchFamily="2" charset="0"/>
                <a:sym typeface="Arial"/>
              </a:rPr>
              <a:t> template.</a:t>
            </a:r>
            <a:endParaRPr>
              <a:latin typeface="HarmonyOS Sans" pitchFamily="2" charset="0"/>
            </a:endParaRPr>
          </a:p>
        </p:txBody>
      </p:sp>
      <p:pic>
        <p:nvPicPr>
          <p:cNvPr id="137" name="Google Shape;137;p10"/>
          <p:cNvPicPr preferRelativeResize="0"/>
          <p:nvPr/>
        </p:nvPicPr>
        <p:blipFill rotWithShape="1">
          <a:blip r:embed="rId6">
            <a:alphaModFix/>
          </a:blip>
          <a:srcRect/>
          <a:stretch/>
        </p:blipFill>
        <p:spPr>
          <a:xfrm>
            <a:off x="2652551" y="3865646"/>
            <a:ext cx="12061139" cy="7575591"/>
          </a:xfrm>
          <a:prstGeom prst="rect">
            <a:avLst/>
          </a:prstGeom>
          <a:noFill/>
          <a:ln w="9525" cap="flat" cmpd="sng">
            <a:solidFill>
              <a:schemeClr val="lt1"/>
            </a:solidFill>
            <a:prstDash val="solid"/>
            <a:round/>
            <a:headEnd type="none" w="sm" len="sm"/>
            <a:tailEnd type="none" w="sm" len="sm"/>
          </a:ln>
        </p:spPr>
      </p:pic>
      <p:pic>
        <p:nvPicPr>
          <p:cNvPr id="139" name="Google Shape;139;p10" descr="A screenshot of a computer&#10;&#10;Description automatically generated"/>
          <p:cNvPicPr preferRelativeResize="0"/>
          <p:nvPr/>
        </p:nvPicPr>
        <p:blipFill rotWithShape="1">
          <a:blip r:embed="rId7">
            <a:alphaModFix/>
          </a:blip>
          <a:srcRect/>
          <a:stretch/>
        </p:blipFill>
        <p:spPr>
          <a:xfrm>
            <a:off x="14713690" y="5887844"/>
            <a:ext cx="7817752" cy="6113481"/>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3A588EA-BACE-E1D8-2D09-22BF54274A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53282" y="12341333"/>
            <a:ext cx="3477435" cy="1293647"/>
          </a:xfrm>
          <a:prstGeom prst="rect">
            <a:avLst/>
          </a:prstGeom>
        </p:spPr>
      </p:pic>
    </p:spTree>
  </p:cSld>
  <p:clrMapOvr>
    <a:masterClrMapping/>
  </p:clrMapOvr>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E9F791BE2A9F4891A0947D40CF6F2B" ma:contentTypeVersion="15" ma:contentTypeDescription="Create a new document." ma:contentTypeScope="" ma:versionID="163db1a8c9608b7d3a69ef5ab487f61f">
  <xsd:schema xmlns:xsd="http://www.w3.org/2001/XMLSchema" xmlns:xs="http://www.w3.org/2001/XMLSchema" xmlns:p="http://schemas.microsoft.com/office/2006/metadata/properties" xmlns:ns2="f711a4df-5979-43f2-a64d-7f77733eda3c" xmlns:ns3="ad09008e-4a30-47e0-aed7-f6a460e45645" targetNamespace="http://schemas.microsoft.com/office/2006/metadata/properties" ma:root="true" ma:fieldsID="b13ca8029a0f7e983efd41b2054ecec1" ns2:_="" ns3:_="">
    <xsd:import namespace="f711a4df-5979-43f2-a64d-7f77733eda3c"/>
    <xsd:import namespace="ad09008e-4a30-47e0-aed7-f6a460e456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1a4df-5979-43f2-a64d-7f77733ed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752be25-5b0b-4a1c-b04e-3eb193de4c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09008e-4a30-47e0-aed7-f6a460e4564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e07e06-e1c4-4dba-8e7c-d06ac62ff8d4}" ma:internalName="TaxCatchAll" ma:showField="CatchAllData" ma:web="ad09008e-4a30-47e0-aed7-f6a460e456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711a4df-5979-43f2-a64d-7f77733eda3c">
      <Terms xmlns="http://schemas.microsoft.com/office/infopath/2007/PartnerControls"/>
    </lcf76f155ced4ddcb4097134ff3c332f>
    <TaxCatchAll xmlns="ad09008e-4a30-47e0-aed7-f6a460e45645" xsi:nil="true"/>
  </documentManagement>
</p:properties>
</file>

<file path=customXml/itemProps1.xml><?xml version="1.0" encoding="utf-8"?>
<ds:datastoreItem xmlns:ds="http://schemas.openxmlformats.org/officeDocument/2006/customXml" ds:itemID="{FCB30419-AE97-48DC-9D11-D6AF39021A8B}">
  <ds:schemaRefs>
    <ds:schemaRef ds:uri="ad09008e-4a30-47e0-aed7-f6a460e45645"/>
    <ds:schemaRef ds:uri="f711a4df-5979-43f2-a64d-7f77733ed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B87CF7D-B792-4C79-8AB1-7E2EAFF5B537}">
  <ds:schemaRefs>
    <ds:schemaRef ds:uri="http://schemas.microsoft.com/sharepoint/v3/contenttype/forms"/>
  </ds:schemaRefs>
</ds:datastoreItem>
</file>

<file path=customXml/itemProps3.xml><?xml version="1.0" encoding="utf-8"?>
<ds:datastoreItem xmlns:ds="http://schemas.openxmlformats.org/officeDocument/2006/customXml" ds:itemID="{2638C580-301F-4E81-BB0C-FF2D01A5EFBF}">
  <ds:schemaRef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f711a4df-5979-43f2-a64d-7f77733eda3c"/>
    <ds:schemaRef ds:uri="http://www.w3.org/XML/1998/namespace"/>
    <ds:schemaRef ds:uri="http://purl.org/dc/dcmitype/"/>
    <ds:schemaRef ds:uri="http://purl.org/dc/terms/"/>
    <ds:schemaRef ds:uri="ad09008e-4a30-47e0-aed7-f6a460e4564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4373</TotalTime>
  <Words>4408</Words>
  <Application>Microsoft Macintosh PowerPoint</Application>
  <PresentationFormat>Custom</PresentationFormat>
  <Paragraphs>313</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HarmonyOS Sans</vt:lpstr>
      <vt:lpstr>HarmonyOS Sans Light</vt:lpstr>
      <vt:lpstr>HarmonyOS Sans Medium</vt:lpstr>
      <vt:lpstr>Helvetica Neue</vt:lpstr>
      <vt:lpstr>Helvetica Neue Light</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Wei Chung Chuo</cp:lastModifiedBy>
  <cp:revision>7</cp:revision>
  <cp:lastPrinted>2022-10-24T16:44:35Z</cp:lastPrinted>
  <dcterms:modified xsi:type="dcterms:W3CDTF">2022-10-29T03:09:29Z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0x0101008CE9F791BE2A9F4891A0947D40CF6F2B</vt:lpwstr>
  </property>
  <property fmtid="{D5CDD505-2E9C-101B-9397-08002B2CF9AE}" pid="3" name="MediaServiceImageTags">
    <vt:lpwstr/>
  </property>
</Properties>
</file>